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36" r:id="rId1"/>
  </p:sldMasterIdLst>
  <p:notesMasterIdLst>
    <p:notesMasterId r:id="rId59"/>
  </p:notesMasterIdLst>
  <p:handoutMasterIdLst>
    <p:handoutMasterId r:id="rId60"/>
  </p:handoutMasterIdLst>
  <p:sldIdLst>
    <p:sldId id="520" r:id="rId2"/>
    <p:sldId id="256" r:id="rId3"/>
    <p:sldId id="257" r:id="rId4"/>
    <p:sldId id="288" r:id="rId5"/>
    <p:sldId id="506" r:id="rId6"/>
    <p:sldId id="349" r:id="rId7"/>
    <p:sldId id="410" r:id="rId8"/>
    <p:sldId id="412" r:id="rId9"/>
    <p:sldId id="413" r:id="rId10"/>
    <p:sldId id="350" r:id="rId11"/>
    <p:sldId id="411" r:id="rId12"/>
    <p:sldId id="510" r:id="rId13"/>
    <p:sldId id="516" r:id="rId14"/>
    <p:sldId id="355" r:id="rId15"/>
    <p:sldId id="515" r:id="rId16"/>
    <p:sldId id="517" r:id="rId17"/>
    <p:sldId id="518" r:id="rId18"/>
    <p:sldId id="519" r:id="rId19"/>
    <p:sldId id="414" r:id="rId20"/>
    <p:sldId id="415" r:id="rId21"/>
    <p:sldId id="476" r:id="rId22"/>
    <p:sldId id="484" r:id="rId23"/>
    <p:sldId id="419" r:id="rId24"/>
    <p:sldId id="417" r:id="rId25"/>
    <p:sldId id="483" r:id="rId26"/>
    <p:sldId id="477" r:id="rId27"/>
    <p:sldId id="479" r:id="rId28"/>
    <p:sldId id="478" r:id="rId29"/>
    <p:sldId id="472" r:id="rId30"/>
    <p:sldId id="473" r:id="rId31"/>
    <p:sldId id="453" r:id="rId32"/>
    <p:sldId id="422" r:id="rId33"/>
    <p:sldId id="421" r:id="rId34"/>
    <p:sldId id="507" r:id="rId35"/>
    <p:sldId id="424" r:id="rId36"/>
    <p:sldId id="508" r:id="rId37"/>
    <p:sldId id="480" r:id="rId38"/>
    <p:sldId id="495" r:id="rId39"/>
    <p:sldId id="509" r:id="rId40"/>
    <p:sldId id="494" r:id="rId41"/>
    <p:sldId id="499" r:id="rId42"/>
    <p:sldId id="500" r:id="rId43"/>
    <p:sldId id="501" r:id="rId44"/>
    <p:sldId id="502" r:id="rId45"/>
    <p:sldId id="503" r:id="rId46"/>
    <p:sldId id="428" r:id="rId47"/>
    <p:sldId id="457" r:id="rId48"/>
    <p:sldId id="439" r:id="rId49"/>
    <p:sldId id="438" r:id="rId50"/>
    <p:sldId id="447" r:id="rId51"/>
    <p:sldId id="446" r:id="rId52"/>
    <p:sldId id="461" r:id="rId53"/>
    <p:sldId id="445" r:id="rId54"/>
    <p:sldId id="463" r:id="rId55"/>
    <p:sldId id="443" r:id="rId56"/>
    <p:sldId id="467" r:id="rId57"/>
    <p:sldId id="301" r:id="rId58"/>
  </p:sldIdLst>
  <p:sldSz cx="9144000" cy="6858000" type="screen4x3"/>
  <p:notesSz cx="6858000" cy="9947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4"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264" autoAdjust="0"/>
    <p:restoredTop sz="94599" autoAdjust="0"/>
  </p:normalViewPr>
  <p:slideViewPr>
    <p:cSldViewPr>
      <p:cViewPr varScale="1">
        <p:scale>
          <a:sx n="109" d="100"/>
          <a:sy n="109" d="100"/>
        </p:scale>
        <p:origin x="1296" y="10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6450"/>
    </p:cViewPr>
  </p:sorterViewPr>
  <p:notesViewPr>
    <p:cSldViewPr>
      <p:cViewPr varScale="1">
        <p:scale>
          <a:sx n="64" d="100"/>
          <a:sy n="64" d="100"/>
        </p:scale>
        <p:origin x="-1242" y="-114"/>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9-07T19:34:24.544" idx="2">
    <p:pos x="10" y="10"/>
    <p:text>Üniversitemiz bünyesine yeni katılan öğrencilerimize öğrenim yaşamlarına daha kolay uyum sağlamalarına yardımcı olmak, kişisel, sosyal ve akademik gelişimlerine katkı sağlayarak, üniversite yaşamını daha iyi tanıyabilmelerini sağlamak amacıyla;</p:text>
    <p:extLst>
      <p:ext uri="{C676402C-5697-4E1C-873F-D02D1690AC5C}">
        <p15:threadingInfo xmlns:p15="http://schemas.microsoft.com/office/powerpoint/2012/main" timeZoneBias="-180"/>
      </p:ext>
    </p:extLst>
  </p:cm>
  <p:cm authorId="1" dt="2015-09-07T19:34:41.647" idx="4">
    <p:pos x="5492" y="4087"/>
    <p:text>Oryantasyon programı sabah örgün ve ikinci eğitim programlarına, öğleden sonra ise uzaktan öğretim programlarına olmak üzere 2 oturum olarak planlanmıştır.</p:text>
    <p:extLst>
      <p:ext uri="{C676402C-5697-4E1C-873F-D02D1690AC5C}">
        <p15:threadingInfo xmlns:p15="http://schemas.microsoft.com/office/powerpoint/2012/main" timeZoneBias="-180"/>
      </p:ext>
    </p:extLst>
  </p:cm>
</p:cmLst>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8475"/>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a:defRPr sz="1200"/>
            </a:lvl1pPr>
          </a:lstStyle>
          <a:p>
            <a:fld id="{6FE5FB35-4273-45B7-BF96-C18FBB58510C}" type="datetimeFigureOut">
              <a:rPr lang="tr-TR" smtClean="0"/>
              <a:t>25.09.2024</a:t>
            </a:fld>
            <a:endParaRPr lang="tr-TR"/>
          </a:p>
        </p:txBody>
      </p:sp>
      <p:sp>
        <p:nvSpPr>
          <p:cNvPr id="4" name="Altbilgi Yer Tutucusu 3"/>
          <p:cNvSpPr>
            <a:spLocks noGrp="1"/>
          </p:cNvSpPr>
          <p:nvPr>
            <p:ph type="ftr" sz="quarter" idx="2"/>
          </p:nvPr>
        </p:nvSpPr>
        <p:spPr>
          <a:xfrm>
            <a:off x="0" y="9448800"/>
            <a:ext cx="2971800" cy="498475"/>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9448800"/>
            <a:ext cx="2971800" cy="498475"/>
          </a:xfrm>
          <a:prstGeom prst="rect">
            <a:avLst/>
          </a:prstGeom>
        </p:spPr>
        <p:txBody>
          <a:bodyPr vert="horz" lIns="91440" tIns="45720" rIns="91440" bIns="45720" rtlCol="0" anchor="b"/>
          <a:lstStyle>
            <a:lvl1pPr algn="r">
              <a:defRPr sz="1200"/>
            </a:lvl1pPr>
          </a:lstStyle>
          <a:p>
            <a:fld id="{DE602709-589B-4998-BBF9-10C8F7FB07FE}" type="slidenum">
              <a:rPr lang="tr-TR" smtClean="0"/>
              <a:t>‹#›</a:t>
            </a:fld>
            <a:endParaRPr lang="tr-TR"/>
          </a:p>
        </p:txBody>
      </p:sp>
    </p:spTree>
    <p:extLst>
      <p:ext uri="{BB962C8B-B14F-4D97-AF65-F5344CB8AC3E}">
        <p14:creationId xmlns:p14="http://schemas.microsoft.com/office/powerpoint/2010/main" val="3070041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D272CAD2-BAEA-4FE5-8910-C2169DBA12B1}" type="datetimeFigureOut">
              <a:rPr lang="en-US" smtClean="0"/>
              <a:t>9/25/2024</a:t>
            </a:fld>
            <a:endParaRPr lang="en-US"/>
          </a:p>
        </p:txBody>
      </p:sp>
      <p:sp>
        <p:nvSpPr>
          <p:cNvPr id="4" name="Slayt Görüntüsü Yer Tutucusu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A3FAE310-A495-4863-AC97-D757A8B85182}" type="slidenum">
              <a:rPr lang="en-US" smtClean="0"/>
              <a:t>‹#›</a:t>
            </a:fld>
            <a:endParaRPr lang="en-US"/>
          </a:p>
        </p:txBody>
      </p:sp>
    </p:spTree>
    <p:extLst>
      <p:ext uri="{BB962C8B-B14F-4D97-AF65-F5344CB8AC3E}">
        <p14:creationId xmlns:p14="http://schemas.microsoft.com/office/powerpoint/2010/main" val="128764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3FAE310-A495-4863-AC97-D757A8B85182}" type="slidenum">
              <a:rPr lang="en-US" smtClean="0"/>
              <a:t>2</a:t>
            </a:fld>
            <a:endParaRPr lang="en-US"/>
          </a:p>
        </p:txBody>
      </p:sp>
    </p:spTree>
    <p:extLst>
      <p:ext uri="{BB962C8B-B14F-4D97-AF65-F5344CB8AC3E}">
        <p14:creationId xmlns:p14="http://schemas.microsoft.com/office/powerpoint/2010/main" val="2068086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3FAE310-A495-4863-AC97-D757A8B85182}" type="slidenum">
              <a:rPr lang="en-US" smtClean="0"/>
              <a:t>3</a:t>
            </a:fld>
            <a:endParaRPr lang="en-US"/>
          </a:p>
        </p:txBody>
      </p:sp>
    </p:spTree>
    <p:extLst>
      <p:ext uri="{BB962C8B-B14F-4D97-AF65-F5344CB8AC3E}">
        <p14:creationId xmlns:p14="http://schemas.microsoft.com/office/powerpoint/2010/main" val="3723835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3FAE310-A495-4863-AC97-D757A8B85182}" type="slidenum">
              <a:rPr lang="en-US" smtClean="0"/>
              <a:t>4</a:t>
            </a:fld>
            <a:endParaRPr lang="en-US"/>
          </a:p>
        </p:txBody>
      </p:sp>
    </p:spTree>
    <p:extLst>
      <p:ext uri="{BB962C8B-B14F-4D97-AF65-F5344CB8AC3E}">
        <p14:creationId xmlns:p14="http://schemas.microsoft.com/office/powerpoint/2010/main" val="1267658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A3FAE310-A495-4863-AC97-D757A8B85182}" type="slidenum">
              <a:rPr lang="en-US" smtClean="0"/>
              <a:t>5</a:t>
            </a:fld>
            <a:endParaRPr lang="en-US"/>
          </a:p>
        </p:txBody>
      </p:sp>
    </p:spTree>
    <p:extLst>
      <p:ext uri="{BB962C8B-B14F-4D97-AF65-F5344CB8AC3E}">
        <p14:creationId xmlns:p14="http://schemas.microsoft.com/office/powerpoint/2010/main" val="12676583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92231131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202927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6142105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624748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71279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2527435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53958146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52356282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741119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5" name="Footer Placeholder 4"/>
          <p:cNvSpPr>
            <a:spLocks noGrp="1"/>
          </p:cNvSpPr>
          <p:nvPr>
            <p:ph type="ftr" sz="quarter" idx="11"/>
          </p:nvPr>
        </p:nvSpPr>
        <p:spPr/>
        <p:txBody>
          <a:bodyPr/>
          <a:lstStyle/>
          <a:p>
            <a:endParaRPr lang="tr-TR">
              <a:solidFill>
                <a:prstClr val="black"/>
              </a:solidFill>
            </a:endParaRPr>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217997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57194784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8" name="Footer Placeholder 7"/>
          <p:cNvSpPr>
            <a:spLocks noGrp="1"/>
          </p:cNvSpPr>
          <p:nvPr>
            <p:ph type="ftr" sz="quarter" idx="11"/>
          </p:nvPr>
        </p:nvSpPr>
        <p:spPr/>
        <p:txBody>
          <a:bodyPr/>
          <a:lstStyle/>
          <a:p>
            <a:endParaRPr lang="tr-TR">
              <a:solidFill>
                <a:prstClr val="black"/>
              </a:solidFill>
            </a:endParaRPr>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2558578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4" name="Footer Placeholder 3"/>
          <p:cNvSpPr>
            <a:spLocks noGrp="1"/>
          </p:cNvSpPr>
          <p:nvPr>
            <p:ph type="ftr" sz="quarter" idx="11"/>
          </p:nvPr>
        </p:nvSpPr>
        <p:spPr/>
        <p:txBody>
          <a:bodyPr/>
          <a:lstStyle/>
          <a:p>
            <a:endParaRPr lang="tr-TR">
              <a:solidFill>
                <a:prstClr val="black"/>
              </a:solidFill>
            </a:endParaRPr>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36034456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3" name="Footer Placeholder 2"/>
          <p:cNvSpPr>
            <a:spLocks noGrp="1"/>
          </p:cNvSpPr>
          <p:nvPr>
            <p:ph type="ftr" sz="quarter" idx="11"/>
          </p:nvPr>
        </p:nvSpPr>
        <p:spPr/>
        <p:txBody>
          <a:bodyPr/>
          <a:lstStyle/>
          <a:p>
            <a:endParaRPr lang="tr-TR">
              <a:solidFill>
                <a:prstClr val="black"/>
              </a:solidFill>
            </a:endParaRPr>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0349603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42828199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563F5BD3-2BF8-44ED-A65B-190FC1F0C2BB}" type="datetimeFigureOut">
              <a:rPr lang="tr-TR" smtClean="0">
                <a:solidFill>
                  <a:prstClr val="black"/>
                </a:solidFill>
              </a:rPr>
              <a:pPr/>
              <a:t>25.09.2024</a:t>
            </a:fld>
            <a:endParaRPr lang="tr-TR">
              <a:solidFill>
                <a:prstClr val="black"/>
              </a:solidFill>
            </a:endParaRPr>
          </a:p>
        </p:txBody>
      </p:sp>
      <p:sp>
        <p:nvSpPr>
          <p:cNvPr id="6" name="Footer Placeholder 5"/>
          <p:cNvSpPr>
            <a:spLocks noGrp="1"/>
          </p:cNvSpPr>
          <p:nvPr>
            <p:ph type="ftr" sz="quarter" idx="11"/>
          </p:nvPr>
        </p:nvSpPr>
        <p:spPr/>
        <p:txBody>
          <a:bodyPr/>
          <a:lstStyle/>
          <a:p>
            <a:endParaRPr lang="tr-TR">
              <a:solidFill>
                <a:prstClr val="black"/>
              </a:solidFill>
            </a:endParaRPr>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4132203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563F5BD3-2BF8-44ED-A65B-190FC1F0C2BB}" type="datetimeFigureOut">
              <a:rPr lang="tr-TR" smtClean="0">
                <a:solidFill>
                  <a:prstClr val="black"/>
                </a:solidFill>
              </a:rPr>
              <a:pPr/>
              <a:t>25.09.2024</a:t>
            </a:fld>
            <a:endParaRPr lang="tr-TR">
              <a:solidFill>
                <a:prstClr val="black"/>
              </a:solidFill>
            </a:endParaRPr>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solidFill>
                <a:prstClr val="black"/>
              </a:solidFill>
            </a:endParaRPr>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2625067-6F27-4A98-A36A-C07342E0BA28}"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363481773"/>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 id="2147484748" r:id="rId12"/>
    <p:sldLayoutId id="2147484749" r:id="rId13"/>
    <p:sldLayoutId id="2147484750" r:id="rId14"/>
    <p:sldLayoutId id="2147484751" r:id="rId15"/>
    <p:sldLayoutId id="2147484752" r:id="rId16"/>
  </p:sldLayoutIdLst>
  <p:transition spd="slow">
    <p:wipe dir="u"/>
  </p:transition>
  <p:timing>
    <p:tnLst>
      <p:par>
        <p:cTn id="1" dur="indefinite" restart="never" nodeType="tmRoot"/>
      </p:par>
    </p:tnLst>
  </p:timing>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tbmyo.marmara.edu.tr/bolumler/bilgisayar-teknolojiler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ues.marmara.edu.tr/Account/LoginBefore"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dosya.marmara.edu.tr/tbmyo/bly/Dersler/TBMYO_Bilgisayar_Mufredat_2014_2015.pdf"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3" Type="http://schemas.openxmlformats.org/officeDocument/2006/relationships/hyperlink" Target="https://meobs.marmara.edu.tr/ProgramTanitim/teknik-bilimler-meslek-yuksekokulu/bilgisayar-programciligi-141-176-0" TargetMode="External"/><Relationship Id="rId2" Type="http://schemas.openxmlformats.org/officeDocument/2006/relationships/hyperlink" Target="http://dosya.marmara.edu.tr/tbmyo/bly/Dersler/DERS_ICERIKLERI.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tbmyo.marmara.edu.tr/akademik/akademik-kadr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https://takvim.marmara.edu.tr/"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bys.marmara.edu.tr/v2/Account/Login"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idb.marmara.edu.tr/" TargetMode="External"/><Relationship Id="rId2" Type="http://schemas.openxmlformats.org/officeDocument/2006/relationships/hyperlink" Target="https://www.marmara.edu.tr/universite/yonetim/mevzuat"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marmara.edu.tr/universite/yonetim/mevzua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ues.marmara.edu.t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www.mevzuat.gov.tr/mevzuat?MevzuatNo=16532&amp;MevzuatTur=7&amp;MevzuatTertip=5"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s://www.mevzuat.gov.tr/mevzuat?MevzuatNo=16532&amp;MevzuatTur=7&amp;MevzuatTertip=5"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https://www.marmara.edu.tr/dosya/www/mevzuat/2021/onlisans_lisans_yatay_gecis_v14_13.07.2021.pdf" TargetMode="External"/><Relationship Id="rId13" Type="http://schemas.openxmlformats.org/officeDocument/2006/relationships/hyperlink" Target="http://dosya.marmara.edu.tr/www/mevzuat/2019/mayis19/MU_Ba_ar_s_ralama_yonergesi.pdf" TargetMode="External"/><Relationship Id="rId3" Type="http://schemas.openxmlformats.org/officeDocument/2006/relationships/hyperlink" Target="http://dosya.marmara.edu.tr/www/mevzuat/yeni4/mu_yonetmelik_onlisans_lisans_v21.pdf" TargetMode="External"/><Relationship Id="rId7" Type="http://schemas.openxmlformats.org/officeDocument/2006/relationships/hyperlink" Target="https://www.marmara.edu.tr/dosya/www/mevzuat/2021/MU_onlisans%20ve%20lisans_programlari_arasindaki_yandal_anadal_programi_yonergesi_v9_13.07.2021-1.pdf" TargetMode="External"/><Relationship Id="rId12" Type="http://schemas.openxmlformats.org/officeDocument/2006/relationships/hyperlink" Target="http://dosya.marmara.edu.tr/www/mevzuat/2018/1/mu_teknik_bilimler_meslek_yuksekokulu_ogrenci_staj_yonergesi.pdf" TargetMode="External"/><Relationship Id="rId2" Type="http://schemas.openxmlformats.org/officeDocument/2006/relationships/hyperlink" Target="https://www.marmara.edu.tr/universite/yonetim/mevzuat" TargetMode="External"/><Relationship Id="rId1" Type="http://schemas.openxmlformats.org/officeDocument/2006/relationships/slideLayout" Target="../slideLayouts/slideLayout2.xml"/><Relationship Id="rId6" Type="http://schemas.openxmlformats.org/officeDocument/2006/relationships/hyperlink" Target="https://www.marmara.edu.tr/dosya/www/mevzuat/2021/MU_onlisans%20ve%20lisans_programlari_arasindaki_cift_anadal_programi_yonergesi_v10-13.07.2021.pdf" TargetMode="External"/><Relationship Id="rId11" Type="http://schemas.openxmlformats.org/officeDocument/2006/relationships/hyperlink" Target="https://www.marmara.edu.tr/dosya/www/mevzuat/2022/mu_Yaz_okulu_yonergesi_v01_14.04.2022.pdf" TargetMode="External"/><Relationship Id="rId5" Type="http://schemas.openxmlformats.org/officeDocument/2006/relationships/hyperlink" Target="http://dosya.marmara.edu.tr/www/mevzuat/yeni7/sks/burslar_genel.pdf" TargetMode="External"/><Relationship Id="rId10" Type="http://schemas.openxmlformats.org/officeDocument/2006/relationships/hyperlink" Target="http://dosya.marmara.edu.tr/www/mevzuat/yeni8/mu_mazeret_sinav_yonergesi_v11.pdf" TargetMode="External"/><Relationship Id="rId4" Type="http://schemas.openxmlformats.org/officeDocument/2006/relationships/hyperlink" Target="https://www.marmara.edu.tr/dosya/www/mevzuat/2019/ekim19/MU_Onlisans_ve_Lisans_Egitim_Ogretim_ve_Sinav_Yonetmeliginde_Degisiklik_Yapilmasina_Dair_Yonetmelik.pdf" TargetMode="External"/><Relationship Id="rId9" Type="http://schemas.openxmlformats.org/officeDocument/2006/relationships/hyperlink" Target="http://dosya.marmara.edu.tr/www/mevzuat/yeni4/mu_muafiyet_intibak_islemleri_yonergesi_v21.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ks.marmara.edu.tr/ogrenci/burs-olanaklari/yemek-bursu"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bly-tbmyo.marmara.edu.tr/"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hyperlink" Target="https://sks.marmara.edu.t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kutuphane.marmara.edu.tr/"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marmara.edu.tr/universite/yonetim/rektorluk"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bmyo.marmara.edu.t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tbmyo.marmara.edu.tr/idari/mudurlu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sz="4000" dirty="0">
                <a:solidFill>
                  <a:srgbClr val="FF0000"/>
                </a:solidFill>
                <a:latin typeface="Arial"/>
                <a:cs typeface="Arial"/>
              </a:rPr>
              <a:t>Davetiye </a:t>
            </a:r>
            <a:br>
              <a:rPr lang="tr-TR" sz="4000" dirty="0">
                <a:solidFill>
                  <a:srgbClr val="FF0000"/>
                </a:solidFill>
                <a:latin typeface="Arial"/>
                <a:cs typeface="Arial"/>
              </a:rPr>
            </a:br>
            <a:r>
              <a:rPr lang="tr-TR" sz="4000" dirty="0">
                <a:solidFill>
                  <a:srgbClr val="FF0000"/>
                </a:solidFill>
                <a:latin typeface="Arial"/>
                <a:cs typeface="Arial"/>
              </a:rPr>
              <a:t>Oryantasyon Toplantısı </a:t>
            </a:r>
          </a:p>
        </p:txBody>
      </p:sp>
      <p:sp>
        <p:nvSpPr>
          <p:cNvPr id="3" name="Metin Yer Tutucusu 2"/>
          <p:cNvSpPr>
            <a:spLocks noGrp="1"/>
          </p:cNvSpPr>
          <p:nvPr>
            <p:ph type="body" idx="1"/>
          </p:nvPr>
        </p:nvSpPr>
        <p:spPr>
          <a:xfrm>
            <a:off x="611046" y="2374323"/>
            <a:ext cx="8221227" cy="546280"/>
          </a:xfrm>
        </p:spPr>
        <p:txBody>
          <a:bodyPr>
            <a:normAutofit/>
          </a:bodyPr>
          <a:lstStyle/>
          <a:p>
            <a:r>
              <a:rPr lang="tr-TR" sz="1050" b="1" dirty="0"/>
              <a:t>Değerli Öğrencilerimiz,</a:t>
            </a:r>
          </a:p>
          <a:p>
            <a:r>
              <a:rPr lang="tr-TR" sz="1050" b="1" dirty="0"/>
              <a:t>Öncelikle Eğitim hayatınıza yön vermek için Üniversitemizi ve Bölümümüzü seçmiş olduğunuz için sizlere teşekkür ederiz.</a:t>
            </a:r>
            <a:endParaRPr lang="tr-TR" sz="1050" dirty="0"/>
          </a:p>
        </p:txBody>
      </p:sp>
      <p:sp>
        <p:nvSpPr>
          <p:cNvPr id="4" name="İçerik Yer Tutucusu 3"/>
          <p:cNvSpPr>
            <a:spLocks noGrp="1"/>
          </p:cNvSpPr>
          <p:nvPr>
            <p:ph sz="half" idx="2"/>
          </p:nvPr>
        </p:nvSpPr>
        <p:spPr>
          <a:xfrm>
            <a:off x="297873" y="3071379"/>
            <a:ext cx="4101657" cy="2332435"/>
          </a:xfrm>
        </p:spPr>
        <p:txBody>
          <a:bodyPr>
            <a:normAutofit/>
          </a:bodyPr>
          <a:lstStyle/>
          <a:p>
            <a:r>
              <a:rPr lang="tr-TR" sz="1000" dirty="0"/>
              <a:t>Sizlerle beraber geçireceğimiz bu süreçte karşılaşacağınız durumları açıklamak , bölümümüzü sizlere daha iyi tanıtabilmek için </a:t>
            </a:r>
            <a:r>
              <a:rPr lang="tr-TR" sz="1000" b="1" dirty="0" smtClean="0"/>
              <a:t>30 Eylül 2024 (Pazartesi </a:t>
            </a:r>
            <a:r>
              <a:rPr lang="tr-TR" sz="1000" b="1" dirty="0"/>
              <a:t>Günü) saat </a:t>
            </a:r>
            <a:r>
              <a:rPr lang="tr-TR" sz="1000" b="1" dirty="0" smtClean="0"/>
              <a:t>10.00 </a:t>
            </a:r>
            <a:r>
              <a:rPr lang="tr-TR" sz="1000" dirty="0"/>
              <a:t>da sizleri oryantasyon toplantısında bekliyoruz</a:t>
            </a:r>
            <a:r>
              <a:rPr lang="tr-TR" sz="1000" dirty="0" smtClean="0"/>
              <a:t>.</a:t>
            </a:r>
            <a:endParaRPr lang="tr-TR" sz="1000" dirty="0"/>
          </a:p>
          <a:p>
            <a:r>
              <a:rPr lang="tr-TR" sz="1000" dirty="0"/>
              <a:t>Bu toplantıya </a:t>
            </a:r>
            <a:r>
              <a:rPr lang="tr-TR" sz="1000" dirty="0" smtClean="0"/>
              <a:t>katılarak </a:t>
            </a:r>
            <a:r>
              <a:rPr lang="tr-TR" sz="1000" dirty="0"/>
              <a:t>daha sonra karşılaşabilecekleri problemleri çok daha kolay çözmenizde yardımcı olacaktır.</a:t>
            </a:r>
          </a:p>
        </p:txBody>
      </p:sp>
      <p:sp>
        <p:nvSpPr>
          <p:cNvPr id="5" name="Metin Yer Tutucusu 4"/>
          <p:cNvSpPr>
            <a:spLocks noGrp="1"/>
          </p:cNvSpPr>
          <p:nvPr>
            <p:ph type="body" sz="quarter" idx="3"/>
          </p:nvPr>
        </p:nvSpPr>
        <p:spPr>
          <a:xfrm>
            <a:off x="2793138" y="5419369"/>
            <a:ext cx="5494039" cy="928254"/>
          </a:xfrm>
        </p:spPr>
        <p:txBody>
          <a:bodyPr>
            <a:normAutofit fontScale="77500" lnSpcReduction="20000"/>
          </a:bodyPr>
          <a:lstStyle/>
          <a:p>
            <a:r>
              <a:rPr lang="tr-TR" dirty="0">
                <a:solidFill>
                  <a:srgbClr val="FF0000"/>
                </a:solidFill>
              </a:rPr>
              <a:t>Tarih: </a:t>
            </a:r>
            <a:r>
              <a:rPr lang="tr-TR" dirty="0" smtClean="0"/>
              <a:t>30 /09/2024 </a:t>
            </a:r>
            <a:r>
              <a:rPr lang="tr-TR" dirty="0">
                <a:solidFill>
                  <a:srgbClr val="FF0000"/>
                </a:solidFill>
              </a:rPr>
              <a:t>Saat:</a:t>
            </a:r>
            <a:r>
              <a:rPr lang="tr-TR" dirty="0"/>
              <a:t> </a:t>
            </a:r>
            <a:r>
              <a:rPr lang="tr-TR" dirty="0" smtClean="0"/>
              <a:t>10.00-12.00</a:t>
            </a:r>
            <a:endParaRPr lang="tr-TR" dirty="0"/>
          </a:p>
          <a:p>
            <a:r>
              <a:rPr lang="tr-TR" dirty="0">
                <a:solidFill>
                  <a:srgbClr val="FF0000"/>
                </a:solidFill>
              </a:rPr>
              <a:t>Yer</a:t>
            </a:r>
            <a:r>
              <a:rPr lang="tr-TR" dirty="0"/>
              <a:t>: Marmara Üniversitesi Mehmet Genç Külliyesi </a:t>
            </a:r>
            <a:r>
              <a:rPr lang="tr-TR" dirty="0" smtClean="0"/>
              <a:t>Mavi </a:t>
            </a:r>
            <a:r>
              <a:rPr lang="tr-TR" dirty="0"/>
              <a:t>Konferans Salonu</a:t>
            </a:r>
          </a:p>
        </p:txBody>
      </p:sp>
      <p:sp>
        <p:nvSpPr>
          <p:cNvPr id="6" name="İçerik Yer Tutucusu 5"/>
          <p:cNvSpPr>
            <a:spLocks noGrp="1"/>
          </p:cNvSpPr>
          <p:nvPr>
            <p:ph sz="quarter" idx="4"/>
          </p:nvPr>
        </p:nvSpPr>
        <p:spPr>
          <a:xfrm>
            <a:off x="4640561" y="2988251"/>
            <a:ext cx="4260984" cy="2129273"/>
          </a:xfrm>
        </p:spPr>
        <p:txBody>
          <a:bodyPr>
            <a:normAutofit fontScale="40000" lnSpcReduction="20000"/>
          </a:bodyPr>
          <a:lstStyle/>
          <a:p>
            <a:pPr marL="0" indent="0">
              <a:buNone/>
            </a:pPr>
            <a:r>
              <a:rPr lang="tr-TR" sz="2700" b="1" dirty="0">
                <a:solidFill>
                  <a:srgbClr val="FF0000"/>
                </a:solidFill>
              </a:rPr>
              <a:t>Gündem</a:t>
            </a:r>
          </a:p>
          <a:p>
            <a:pPr>
              <a:buFont typeface="+mj-lt"/>
              <a:buAutoNum type="arabicPeriod"/>
            </a:pPr>
            <a:r>
              <a:rPr lang="tr-TR" dirty="0">
                <a:latin typeface="Arial" panose="020B0604020202020204" pitchFamily="34" charset="0"/>
                <a:cs typeface="Arial" panose="020B0604020202020204" pitchFamily="34" charset="0"/>
              </a:rPr>
              <a:t>Üniversite ve Okulumuzun tanıtılması</a:t>
            </a:r>
          </a:p>
          <a:p>
            <a:pPr>
              <a:buFont typeface="+mj-lt"/>
              <a:buAutoNum type="arabicPeriod"/>
            </a:pPr>
            <a:r>
              <a:rPr lang="tr-TR" dirty="0">
                <a:latin typeface="Arial" panose="020B0604020202020204" pitchFamily="34" charset="0"/>
                <a:cs typeface="Arial" panose="020B0604020202020204" pitchFamily="34" charset="0"/>
              </a:rPr>
              <a:t>Kampüsümüzün ve Üniversitenin sosyal imkanlarının tanıtılması</a:t>
            </a:r>
          </a:p>
          <a:p>
            <a:pPr>
              <a:buFont typeface="+mj-lt"/>
              <a:buAutoNum type="arabicPeriod"/>
            </a:pPr>
            <a:r>
              <a:rPr lang="tr-TR" dirty="0">
                <a:latin typeface="Arial" panose="020B0604020202020204" pitchFamily="34" charset="0"/>
                <a:cs typeface="Arial" panose="020B0604020202020204" pitchFamily="34" charset="0"/>
              </a:rPr>
              <a:t> </a:t>
            </a:r>
            <a:r>
              <a:rPr lang="tr-TR" dirty="0">
                <a:cs typeface="Arial" panose="020B0604020202020204" pitchFamily="34" charset="0"/>
              </a:rPr>
              <a:t>Bölümüzün</a:t>
            </a:r>
            <a:r>
              <a:rPr lang="tr-TR" dirty="0">
                <a:latin typeface="Arial" panose="020B0604020202020204" pitchFamily="34" charset="0"/>
                <a:cs typeface="Arial" panose="020B0604020202020204" pitchFamily="34" charset="0"/>
              </a:rPr>
              <a:t> tanıtılması ve eğitim programlarının açıklanması</a:t>
            </a:r>
          </a:p>
          <a:p>
            <a:pPr>
              <a:buFont typeface="+mj-lt"/>
              <a:buAutoNum type="arabicPeriod"/>
            </a:pPr>
            <a:r>
              <a:rPr lang="tr-TR" dirty="0">
                <a:latin typeface="Arial" panose="020B0604020202020204" pitchFamily="34" charset="0"/>
                <a:cs typeface="Arial" panose="020B0604020202020204" pitchFamily="34" charset="0"/>
              </a:rPr>
              <a:t> (BYS) ve  (UZEM) sistemlerinin tanıtılması</a:t>
            </a:r>
          </a:p>
          <a:p>
            <a:pPr>
              <a:buFont typeface="+mj-lt"/>
              <a:buAutoNum type="arabicPeriod"/>
            </a:pPr>
            <a:r>
              <a:rPr lang="tr-TR" dirty="0">
                <a:latin typeface="Arial" panose="020B0604020202020204" pitchFamily="34" charset="0"/>
                <a:cs typeface="Arial" panose="020B0604020202020204" pitchFamily="34" charset="0"/>
              </a:rPr>
              <a:t>Ders geçme sistemlerinin , (GANO) (YANO) , Staj, Zorunlu Dersler, Seçmeli Dersler, Üniversite Seçmeli Dersler 'in açıklanması.</a:t>
            </a:r>
          </a:p>
          <a:p>
            <a:pPr>
              <a:buFont typeface="+mj-lt"/>
              <a:buAutoNum type="arabicPeriod"/>
            </a:pPr>
            <a:r>
              <a:rPr lang="tr-TR" dirty="0">
                <a:latin typeface="Arial" panose="020B0604020202020204" pitchFamily="34" charset="0"/>
                <a:cs typeface="Arial" panose="020B0604020202020204" pitchFamily="34" charset="0"/>
              </a:rPr>
              <a:t> UZEM, on-</a:t>
            </a:r>
            <a:r>
              <a:rPr lang="tr-TR" dirty="0" err="1">
                <a:latin typeface="Arial" panose="020B0604020202020204" pitchFamily="34" charset="0"/>
                <a:cs typeface="Arial" panose="020B0604020202020204" pitchFamily="34" charset="0"/>
              </a:rPr>
              <a:t>line</a:t>
            </a:r>
            <a:r>
              <a:rPr lang="tr-TR" dirty="0">
                <a:latin typeface="Arial" panose="020B0604020202020204" pitchFamily="34" charset="0"/>
                <a:cs typeface="Arial" panose="020B0604020202020204" pitchFamily="34" charset="0"/>
              </a:rPr>
              <a:t> sınavlar ve yüz yüze sınavlar</a:t>
            </a:r>
          </a:p>
          <a:p>
            <a:pPr>
              <a:buFont typeface="+mj-lt"/>
              <a:buAutoNum type="arabicPeriod"/>
            </a:pPr>
            <a:r>
              <a:rPr lang="tr-TR" dirty="0">
                <a:latin typeface="Arial" panose="020B0604020202020204" pitchFamily="34" charset="0"/>
                <a:cs typeface="Arial" panose="020B0604020202020204" pitchFamily="34" charset="0"/>
              </a:rPr>
              <a:t> Kültürel faaliyetler, Engelli bireyler, Kanun, Yönetmelikler,  … </a:t>
            </a:r>
          </a:p>
          <a:p>
            <a:pPr>
              <a:buFont typeface="+mj-lt"/>
              <a:buAutoNum type="arabicPeriod"/>
            </a:pPr>
            <a:r>
              <a:rPr lang="tr-TR" dirty="0">
                <a:latin typeface="Arial" panose="020B0604020202020204" pitchFamily="34" charset="0"/>
                <a:cs typeface="Arial" panose="020B0604020202020204" pitchFamily="34" charset="0"/>
              </a:rPr>
              <a:t> Soru / cevap</a:t>
            </a:r>
          </a:p>
        </p:txBody>
      </p:sp>
      <p:sp>
        <p:nvSpPr>
          <p:cNvPr id="7" name="Dikdörtgen 6"/>
          <p:cNvSpPr/>
          <p:nvPr/>
        </p:nvSpPr>
        <p:spPr>
          <a:xfrm>
            <a:off x="507138" y="5529685"/>
            <a:ext cx="4572000" cy="300082"/>
          </a:xfrm>
          <a:prstGeom prst="rect">
            <a:avLst/>
          </a:prstGeom>
        </p:spPr>
        <p:txBody>
          <a:bodyPr>
            <a:spAutoFit/>
          </a:bodyPr>
          <a:lstStyle/>
          <a:p>
            <a:r>
              <a:rPr lang="tr-TR" sz="1350" dirty="0">
                <a:solidFill>
                  <a:srgbClr val="FF0000"/>
                </a:solidFill>
              </a:rPr>
              <a:t>Bölüm Başkanlığı</a:t>
            </a:r>
          </a:p>
        </p:txBody>
      </p:sp>
    </p:spTree>
    <p:extLst>
      <p:ext uri="{BB962C8B-B14F-4D97-AF65-F5344CB8AC3E}">
        <p14:creationId xmlns:p14="http://schemas.microsoft.com/office/powerpoint/2010/main" val="2476369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6706" y="5517232"/>
            <a:ext cx="9144000" cy="936104"/>
          </a:xfrm>
        </p:spPr>
        <p:txBody>
          <a:bodyPr>
            <a:noAutofit/>
          </a:bodyPr>
          <a:lstStyle/>
          <a:p>
            <a:pPr algn="ctr"/>
            <a:r>
              <a:rPr lang="tr-TR" sz="2800" dirty="0">
                <a:effectLst/>
              </a:rPr>
              <a:t>Teknik Bilimler Meslek Yüksekokulu </a:t>
            </a:r>
            <a:br>
              <a:rPr lang="tr-TR" sz="2800" dirty="0">
                <a:effectLst/>
              </a:rPr>
            </a:br>
            <a:r>
              <a:rPr lang="tr-TR" sz="2800" dirty="0">
                <a:effectLst/>
              </a:rPr>
              <a:t>İdari Organizasyon Şeması</a:t>
            </a:r>
          </a:p>
        </p:txBody>
      </p:sp>
      <p:pic>
        <p:nvPicPr>
          <p:cNvPr id="614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2112860" y="2133600"/>
            <a:ext cx="6251780" cy="3778250"/>
          </a:xfrm>
          <a:prstGeom prst="rect">
            <a:avLst/>
          </a:prstGeom>
          <a:noFill/>
          <a:ln w="6350">
            <a:solidFill>
              <a:schemeClr val="tx1"/>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val="4238631930"/>
      </p:ext>
    </p:extLst>
  </p:cSld>
  <p:clrMapOvr>
    <a:masterClrMapping/>
  </p:clrMapOvr>
  <p:transition spd="slow">
    <p:wipe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88640"/>
            <a:ext cx="9144000" cy="493390"/>
          </a:xfrm>
        </p:spPr>
        <p:txBody>
          <a:bodyPr>
            <a:noAutofit/>
          </a:bodyPr>
          <a:lstStyle/>
          <a:p>
            <a:r>
              <a:rPr lang="tr-TR" sz="3200" b="1" dirty="0">
                <a:latin typeface="Arial"/>
                <a:cs typeface="Arial"/>
                <a:hlinkClick r:id="rId2"/>
              </a:rPr>
              <a:t>Bilgisayar Teknolojileri Bölümü</a:t>
            </a:r>
            <a:endParaRPr lang="tr-TR" sz="3200" b="1" dirty="0">
              <a:latin typeface="Arial"/>
              <a:cs typeface="Arial"/>
            </a:endParaRPr>
          </a:p>
        </p:txBody>
      </p:sp>
      <p:graphicFrame>
        <p:nvGraphicFramePr>
          <p:cNvPr id="6" name="İçerik Yer Tutucusu 5"/>
          <p:cNvGraphicFramePr>
            <a:graphicFrameLocks noGrp="1"/>
          </p:cNvGraphicFramePr>
          <p:nvPr>
            <p:ph idx="1"/>
            <p:extLst>
              <p:ext uri="{D42A27DB-BD31-4B8C-83A1-F6EECF244321}">
                <p14:modId xmlns:p14="http://schemas.microsoft.com/office/powerpoint/2010/main" val="2034444112"/>
              </p:ext>
            </p:extLst>
          </p:nvPr>
        </p:nvGraphicFramePr>
        <p:xfrm>
          <a:off x="467544" y="1268760"/>
          <a:ext cx="8424936" cy="4333407"/>
        </p:xfrm>
        <a:graphic>
          <a:graphicData uri="http://schemas.openxmlformats.org/drawingml/2006/table">
            <a:tbl>
              <a:tblPr firstRow="1" bandRow="1">
                <a:tableStyleId>{5C22544A-7EE6-4342-B048-85BDC9FD1C3A}</a:tableStyleId>
              </a:tblPr>
              <a:tblGrid>
                <a:gridCol w="2717760">
                  <a:extLst>
                    <a:ext uri="{9D8B030D-6E8A-4147-A177-3AD203B41FA5}">
                      <a16:colId xmlns:a16="http://schemas.microsoft.com/office/drawing/2014/main" val="20000"/>
                    </a:ext>
                  </a:extLst>
                </a:gridCol>
                <a:gridCol w="2898863">
                  <a:extLst>
                    <a:ext uri="{9D8B030D-6E8A-4147-A177-3AD203B41FA5}">
                      <a16:colId xmlns:a16="http://schemas.microsoft.com/office/drawing/2014/main" val="20001"/>
                    </a:ext>
                  </a:extLst>
                </a:gridCol>
                <a:gridCol w="2808313">
                  <a:extLst>
                    <a:ext uri="{9D8B030D-6E8A-4147-A177-3AD203B41FA5}">
                      <a16:colId xmlns:a16="http://schemas.microsoft.com/office/drawing/2014/main" val="20002"/>
                    </a:ext>
                  </a:extLst>
                </a:gridCol>
              </a:tblGrid>
              <a:tr h="1296144">
                <a:tc rowSpan="3">
                  <a:txBody>
                    <a:bodyPr/>
                    <a:lstStyle/>
                    <a:p>
                      <a:pPr algn="ctr"/>
                      <a:endParaRPr lang="tr-TR" sz="1400" b="1" dirty="0">
                        <a:solidFill>
                          <a:srgbClr val="000000"/>
                        </a:solidFill>
                      </a:endParaRPr>
                    </a:p>
                    <a:p>
                      <a:pPr algn="ctr"/>
                      <a:endParaRPr lang="tr-TR" sz="1400" b="1" dirty="0">
                        <a:solidFill>
                          <a:srgbClr val="000000"/>
                        </a:solidFill>
                      </a:endParaRPr>
                    </a:p>
                    <a:p>
                      <a:pPr algn="ctr"/>
                      <a:endParaRPr lang="tr-TR" sz="1400" b="1" dirty="0">
                        <a:solidFill>
                          <a:srgbClr val="000000"/>
                        </a:solidFill>
                      </a:endParaRPr>
                    </a:p>
                    <a:p>
                      <a:pPr algn="ctr"/>
                      <a:endParaRPr lang="tr-TR" sz="1400" b="1" dirty="0">
                        <a:solidFill>
                          <a:srgbClr val="000000"/>
                        </a:solidFill>
                      </a:endParaRPr>
                    </a:p>
                    <a:p>
                      <a:pPr algn="ctr"/>
                      <a:endParaRPr lang="tr-TR" sz="1400" b="1" dirty="0">
                        <a:solidFill>
                          <a:srgbClr val="000000"/>
                        </a:solidFill>
                      </a:endParaRPr>
                    </a:p>
                    <a:p>
                      <a:pPr algn="ctr"/>
                      <a:endParaRPr lang="tr-TR" sz="1400" b="1" dirty="0">
                        <a:solidFill>
                          <a:srgbClr val="000000"/>
                        </a:solidFill>
                      </a:endParaRPr>
                    </a:p>
                    <a:p>
                      <a:pPr algn="ctr"/>
                      <a:endParaRPr lang="tr-TR" sz="1400" b="1" dirty="0">
                        <a:solidFill>
                          <a:srgbClr val="000000"/>
                        </a:solidFill>
                      </a:endParaRPr>
                    </a:p>
                    <a:p>
                      <a:r>
                        <a:rPr lang="tr-TR" sz="1800" b="1" i="0" kern="1200" dirty="0">
                          <a:solidFill>
                            <a:srgbClr val="002060"/>
                          </a:solidFill>
                          <a:effectLst/>
                          <a:latin typeface="+mn-lt"/>
                          <a:ea typeface="+mn-ea"/>
                          <a:cs typeface="+mn-cs"/>
                        </a:rPr>
                        <a:t>Bilgisayar Programcılığı Programı</a:t>
                      </a:r>
                    </a:p>
                  </a:txBody>
                  <a:tcPr>
                    <a:lnR w="12700" cmpd="sng">
                      <a:noFill/>
                    </a:lnR>
                    <a:solidFill>
                      <a:schemeClr val="tx2">
                        <a:lumMod val="10000"/>
                        <a:lumOff val="90000"/>
                      </a:schemeClr>
                    </a:solidFill>
                  </a:tcPr>
                </a:tc>
                <a:tc>
                  <a:txBody>
                    <a:bodyPr/>
                    <a:lstStyle/>
                    <a:p>
                      <a:pPr marL="0" algn="l" defTabSz="914400" rtl="0" eaLnBrk="1" latinLnBrk="0" hangingPunct="1"/>
                      <a:endParaRPr lang="tr-TR" sz="1800" b="1" i="0" kern="1200" dirty="0">
                        <a:solidFill>
                          <a:srgbClr val="002060"/>
                        </a:solidFill>
                        <a:effectLst/>
                        <a:latin typeface="+mn-lt"/>
                        <a:ea typeface="+mn-ea"/>
                        <a:cs typeface="+mn-cs"/>
                      </a:endParaRPr>
                    </a:p>
                    <a:p>
                      <a:pPr marL="0" algn="l" defTabSz="914400" rtl="0" eaLnBrk="1" latinLnBrk="0" hangingPunct="1"/>
                      <a:endParaRPr lang="tr-TR" sz="1800" b="1" i="0" kern="1200" dirty="0">
                        <a:solidFill>
                          <a:srgbClr val="002060"/>
                        </a:solidFill>
                        <a:effectLst/>
                        <a:latin typeface="+mn-lt"/>
                        <a:ea typeface="+mn-ea"/>
                        <a:cs typeface="+mn-cs"/>
                      </a:endParaRPr>
                    </a:p>
                    <a:p>
                      <a:pPr marL="0" algn="l" defTabSz="914400" rtl="0" eaLnBrk="1" latinLnBrk="0" hangingPunct="1"/>
                      <a:r>
                        <a:rPr lang="tr-TR" sz="1800" b="1" i="0" kern="1200" dirty="0">
                          <a:solidFill>
                            <a:srgbClr val="002060"/>
                          </a:solidFill>
                          <a:effectLst/>
                          <a:latin typeface="+mn-lt"/>
                          <a:ea typeface="+mn-ea"/>
                          <a:cs typeface="+mn-cs"/>
                        </a:rPr>
                        <a:t>1. Öğretim Programı</a:t>
                      </a:r>
                    </a:p>
                  </a:txBody>
                  <a:tcPr>
                    <a:lnL w="12700" cmpd="sng">
                      <a:noFill/>
                    </a:lnL>
                    <a:lnR w="12700" cmpd="sng">
                      <a:noFill/>
                    </a:lnR>
                    <a:solidFill>
                      <a:schemeClr val="tx2">
                        <a:lumMod val="10000"/>
                        <a:lumOff val="90000"/>
                      </a:schemeClr>
                    </a:solidFill>
                  </a:tcPr>
                </a:tc>
                <a:tc rowSpan="3">
                  <a:txBody>
                    <a:bodyPr/>
                    <a:lstStyle/>
                    <a:p>
                      <a:pPr algn="ctr"/>
                      <a:endParaRPr lang="tr-TR" sz="1400" b="1" dirty="0">
                        <a:solidFill>
                          <a:srgbClr val="FF0000"/>
                        </a:solidFill>
                      </a:endParaRPr>
                    </a:p>
                    <a:p>
                      <a:pPr algn="ctr"/>
                      <a:endParaRPr lang="tr-TR" sz="1400" b="1" dirty="0">
                        <a:solidFill>
                          <a:srgbClr val="FF0000"/>
                        </a:solidFill>
                      </a:endParaRPr>
                    </a:p>
                    <a:p>
                      <a:pPr algn="ctr"/>
                      <a:endParaRPr lang="tr-TR" sz="1400" b="1" dirty="0">
                        <a:solidFill>
                          <a:srgbClr val="FF0000"/>
                        </a:solidFill>
                      </a:endParaRPr>
                    </a:p>
                    <a:p>
                      <a:pPr algn="ctr"/>
                      <a:endParaRPr lang="tr-TR" sz="1400" b="1" dirty="0">
                        <a:solidFill>
                          <a:srgbClr val="FF0000"/>
                        </a:solidFill>
                      </a:endParaRPr>
                    </a:p>
                    <a:p>
                      <a:pPr algn="ctr"/>
                      <a:endParaRPr lang="tr-TR" sz="1400" b="1" dirty="0">
                        <a:solidFill>
                          <a:srgbClr val="FF0000"/>
                        </a:solidFill>
                      </a:endParaRPr>
                    </a:p>
                    <a:p>
                      <a:pPr algn="ctr"/>
                      <a:endParaRPr lang="tr-TR" sz="1400" b="1" dirty="0">
                        <a:solidFill>
                          <a:srgbClr val="FF0000"/>
                        </a:solidFill>
                      </a:endParaRPr>
                    </a:p>
                    <a:p>
                      <a:pPr algn="ctr"/>
                      <a:endParaRPr lang="tr-TR" sz="1400" b="1" dirty="0">
                        <a:solidFill>
                          <a:srgbClr val="FF0000"/>
                        </a:solidFill>
                      </a:endParaRPr>
                    </a:p>
                    <a:p>
                      <a:pPr algn="ctr"/>
                      <a:endParaRPr lang="tr-TR" sz="1400" b="1" dirty="0">
                        <a:solidFill>
                          <a:schemeClr val="tx1"/>
                        </a:solidFill>
                      </a:endParaRPr>
                    </a:p>
                    <a:p>
                      <a:pPr marL="0" algn="ctr" defTabSz="914400" rtl="0" eaLnBrk="1" latinLnBrk="0" hangingPunct="1"/>
                      <a:r>
                        <a:rPr lang="tr-TR" sz="1800" b="1" i="0" kern="1200" dirty="0">
                          <a:solidFill>
                            <a:srgbClr val="002060"/>
                          </a:solidFill>
                          <a:effectLst/>
                          <a:latin typeface="+mn-lt"/>
                          <a:ea typeface="+mn-ea"/>
                          <a:cs typeface="+mn-cs"/>
                        </a:rPr>
                        <a:t>BÖLÜM BAŞKANI: </a:t>
                      </a:r>
                    </a:p>
                    <a:p>
                      <a:pPr marL="0" algn="ctr" defTabSz="914400" rtl="0" eaLnBrk="1" latinLnBrk="0" hangingPunct="1"/>
                      <a:endParaRPr lang="tr-TR" sz="1800" b="1" i="0" kern="1200" dirty="0">
                        <a:solidFill>
                          <a:srgbClr val="002060"/>
                        </a:solidFill>
                        <a:effectLst/>
                        <a:latin typeface="+mn-lt"/>
                        <a:ea typeface="+mn-ea"/>
                        <a:cs typeface="+mn-cs"/>
                      </a:endParaRPr>
                    </a:p>
                    <a:p>
                      <a:pPr marL="0" algn="l" defTabSz="914400" rtl="0" eaLnBrk="1" latinLnBrk="0" hangingPunct="1"/>
                      <a:r>
                        <a:rPr lang="tr-TR" sz="1800" b="1" i="0" kern="1200" dirty="0">
                          <a:solidFill>
                            <a:srgbClr val="002060"/>
                          </a:solidFill>
                          <a:effectLst/>
                          <a:latin typeface="+mn-lt"/>
                          <a:ea typeface="+mn-ea"/>
                          <a:cs typeface="+mn-cs"/>
                        </a:rPr>
                        <a:t>Prof. Dr. Vedat TOPUZ</a:t>
                      </a:r>
                    </a:p>
                  </a:txBody>
                  <a:tcPr>
                    <a:lnL w="12700" cmpd="sng">
                      <a:noFill/>
                    </a:lnL>
                    <a:solidFill>
                      <a:schemeClr val="tx2">
                        <a:lumMod val="10000"/>
                        <a:lumOff val="90000"/>
                      </a:schemeClr>
                    </a:solidFill>
                  </a:tcPr>
                </a:tc>
                <a:extLst>
                  <a:ext uri="{0D108BD9-81ED-4DB2-BD59-A6C34878D82A}">
                    <a16:rowId xmlns:a16="http://schemas.microsoft.com/office/drawing/2014/main" val="10003"/>
                  </a:ext>
                </a:extLst>
              </a:tr>
              <a:tr h="1463115">
                <a:tc vMerge="1">
                  <a:txBody>
                    <a:bodyPr/>
                    <a:lstStyle/>
                    <a:p>
                      <a:endParaRPr lang="tr-TR" dirty="0"/>
                    </a:p>
                  </a:txBody>
                  <a:tcPr/>
                </a:tc>
                <a:tc>
                  <a:txBody>
                    <a:bodyPr/>
                    <a:lstStyle/>
                    <a:p>
                      <a:pPr marL="0" algn="l" defTabSz="914400" rtl="0" eaLnBrk="1" latinLnBrk="0" hangingPunct="1"/>
                      <a:endParaRPr lang="tr-TR" sz="1800" b="1" i="0" kern="1200" dirty="0">
                        <a:solidFill>
                          <a:srgbClr val="002060"/>
                        </a:solidFill>
                        <a:effectLst/>
                        <a:latin typeface="+mn-lt"/>
                        <a:ea typeface="+mn-ea"/>
                        <a:cs typeface="+mn-cs"/>
                      </a:endParaRPr>
                    </a:p>
                    <a:p>
                      <a:pPr marL="0" algn="l" defTabSz="914400" rtl="0" eaLnBrk="1" latinLnBrk="0" hangingPunct="1"/>
                      <a:endParaRPr lang="tr-TR" sz="1800" b="1" i="0" kern="1200" dirty="0">
                        <a:solidFill>
                          <a:srgbClr val="002060"/>
                        </a:solidFill>
                        <a:effectLst/>
                        <a:latin typeface="+mn-lt"/>
                        <a:ea typeface="+mn-ea"/>
                        <a:cs typeface="+mn-cs"/>
                      </a:endParaRPr>
                    </a:p>
                    <a:p>
                      <a:pPr marL="0" algn="l" defTabSz="914400" rtl="0" eaLnBrk="1" latinLnBrk="0" hangingPunct="1"/>
                      <a:r>
                        <a:rPr lang="tr-TR" sz="1800" b="1" i="0" kern="1200" dirty="0">
                          <a:solidFill>
                            <a:srgbClr val="002060"/>
                          </a:solidFill>
                          <a:effectLst/>
                          <a:latin typeface="+mn-lt"/>
                          <a:ea typeface="+mn-ea"/>
                          <a:cs typeface="+mn-cs"/>
                        </a:rPr>
                        <a:t>2. Öğretim Programı</a:t>
                      </a:r>
                    </a:p>
                    <a:p>
                      <a:pPr marL="0" algn="l" defTabSz="914400" rtl="0" eaLnBrk="1" latinLnBrk="0" hangingPunct="1"/>
                      <a:r>
                        <a:rPr lang="tr-TR" sz="1400" b="1" i="0" kern="1200" dirty="0">
                          <a:solidFill>
                            <a:srgbClr val="002060"/>
                          </a:solidFill>
                          <a:effectLst/>
                          <a:latin typeface="+mn-lt"/>
                          <a:ea typeface="+mn-ea"/>
                          <a:cs typeface="+mn-cs"/>
                        </a:rPr>
                        <a:t>(2022 Yılında öğrenci alınmıyor)</a:t>
                      </a:r>
                    </a:p>
                  </a:txBody>
                  <a:tcPr>
                    <a:solidFill>
                      <a:schemeClr val="tx2">
                        <a:lumMod val="10000"/>
                        <a:lumOff val="90000"/>
                      </a:schemeClr>
                    </a:solidFill>
                  </a:tcPr>
                </a:tc>
                <a:tc vMerge="1">
                  <a:txBody>
                    <a:bodyPr/>
                    <a:lstStyle/>
                    <a:p>
                      <a:endParaRPr lang="tr-TR" dirty="0"/>
                    </a:p>
                  </a:txBody>
                  <a:tcPr/>
                </a:tc>
                <a:extLst>
                  <a:ext uri="{0D108BD9-81ED-4DB2-BD59-A6C34878D82A}">
                    <a16:rowId xmlns:a16="http://schemas.microsoft.com/office/drawing/2014/main" val="10004"/>
                  </a:ext>
                </a:extLst>
              </a:tr>
              <a:tr h="1574148">
                <a:tc vMerge="1">
                  <a:txBody>
                    <a:bodyPr/>
                    <a:lstStyle/>
                    <a:p>
                      <a:endParaRPr lang="tr-TR" dirty="0"/>
                    </a:p>
                  </a:txBody>
                  <a:tcPr/>
                </a:tc>
                <a:tc>
                  <a:txBody>
                    <a:bodyPr/>
                    <a:lstStyle/>
                    <a:p>
                      <a:pPr marL="0" algn="l" defTabSz="914400" rtl="0" eaLnBrk="1" latinLnBrk="0" hangingPunct="1"/>
                      <a:endParaRPr lang="tr-TR" sz="1800" b="1" i="0" kern="1200" dirty="0">
                        <a:solidFill>
                          <a:srgbClr val="002060"/>
                        </a:solidFill>
                        <a:effectLst/>
                        <a:latin typeface="+mn-lt"/>
                        <a:ea typeface="+mn-ea"/>
                        <a:cs typeface="+mn-cs"/>
                      </a:endParaRPr>
                    </a:p>
                    <a:p>
                      <a:pPr marL="0" algn="l" defTabSz="914400" rtl="0" eaLnBrk="1" latinLnBrk="0" hangingPunct="1"/>
                      <a:r>
                        <a:rPr lang="tr-TR" sz="1800" b="1" i="0" kern="1200" dirty="0">
                          <a:solidFill>
                            <a:srgbClr val="002060"/>
                          </a:solidFill>
                          <a:effectLst/>
                          <a:latin typeface="+mn-lt"/>
                          <a:ea typeface="+mn-ea"/>
                          <a:cs typeface="+mn-cs"/>
                        </a:rPr>
                        <a:t>Uzaktan Öğretim Programı</a:t>
                      </a:r>
                    </a:p>
                  </a:txBody>
                  <a:tcPr>
                    <a:solidFill>
                      <a:schemeClr val="tx2">
                        <a:lumMod val="10000"/>
                        <a:lumOff val="90000"/>
                      </a:schemeClr>
                    </a:solidFill>
                  </a:tcPr>
                </a:tc>
                <a:tc vMerge="1">
                  <a:txBody>
                    <a:bodyPr/>
                    <a:lstStyle/>
                    <a:p>
                      <a:endParaRPr lang="tr-TR"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248315747"/>
      </p:ext>
    </p:extLst>
  </p:cSld>
  <p:clrMapOvr>
    <a:masterClrMapping/>
  </p:clrMapOvr>
  <p:transition spd="slow">
    <p:wipe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Autofit/>
          </a:bodyPr>
          <a:lstStyle/>
          <a:p>
            <a:pPr marL="114300">
              <a:buClr>
                <a:schemeClr val="accent1">
                  <a:lumMod val="60000"/>
                  <a:lumOff val="40000"/>
                </a:schemeClr>
              </a:buClr>
              <a:buSzPct val="110000"/>
            </a:pPr>
            <a:r>
              <a:rPr lang="tr-TR" sz="2800" dirty="0">
                <a:solidFill>
                  <a:schemeClr val="accent1"/>
                </a:solidFill>
                <a:latin typeface="Arial"/>
                <a:cs typeface="Arial"/>
              </a:rPr>
              <a:t>Bilgisayar Teknolojileri Bölümü </a:t>
            </a:r>
            <a:br>
              <a:rPr lang="tr-TR" sz="2800" dirty="0">
                <a:solidFill>
                  <a:schemeClr val="accent1"/>
                </a:solidFill>
                <a:latin typeface="Arial"/>
                <a:cs typeface="Arial"/>
              </a:rPr>
            </a:br>
            <a:r>
              <a:rPr lang="tr-TR" sz="2800" dirty="0">
                <a:solidFill>
                  <a:schemeClr val="accent1"/>
                </a:solidFill>
                <a:latin typeface="Arial"/>
                <a:cs typeface="Arial"/>
              </a:rPr>
              <a:t>Öğretim Elemanları</a:t>
            </a:r>
          </a:p>
        </p:txBody>
      </p:sp>
      <p:sp>
        <p:nvSpPr>
          <p:cNvPr id="3" name="İçerik Yer Tutucusu 2"/>
          <p:cNvSpPr>
            <a:spLocks noGrp="1"/>
          </p:cNvSpPr>
          <p:nvPr>
            <p:ph idx="1"/>
          </p:nvPr>
        </p:nvSpPr>
        <p:spPr>
          <a:xfrm>
            <a:off x="539552" y="1967416"/>
            <a:ext cx="8343205" cy="4343400"/>
          </a:xfrm>
        </p:spPr>
        <p:txBody>
          <a:bodyPr>
            <a:normAutofit/>
          </a:bodyPr>
          <a:lstStyle/>
          <a:p>
            <a:r>
              <a:rPr lang="tr-TR" b="1" dirty="0"/>
              <a:t>Prof. Dr. Vedat TOPUZ: </a:t>
            </a:r>
            <a:r>
              <a:rPr lang="tr-TR" dirty="0"/>
              <a:t>Bölüm Başkanı</a:t>
            </a:r>
          </a:p>
          <a:p>
            <a:r>
              <a:rPr lang="tr-TR" b="1" dirty="0"/>
              <a:t>Ögr. </a:t>
            </a:r>
            <a:r>
              <a:rPr lang="tr-TR" b="1" dirty="0" smtClean="0"/>
              <a:t>Gör. </a:t>
            </a:r>
            <a:r>
              <a:rPr lang="tr-TR" b="1" dirty="0"/>
              <a:t>Fatih KAZDAL : </a:t>
            </a:r>
            <a:r>
              <a:rPr lang="tr-TR" dirty="0"/>
              <a:t>Bölüm Başkan Yardımcısı,                    	</a:t>
            </a:r>
            <a:endParaRPr lang="tr-TR" dirty="0" smtClean="0"/>
          </a:p>
          <a:p>
            <a:pPr marL="0" indent="0">
              <a:buNone/>
            </a:pPr>
            <a:endParaRPr lang="tr-TR" dirty="0"/>
          </a:p>
          <a:p>
            <a:r>
              <a:rPr lang="tr-TR" b="1" dirty="0"/>
              <a:t>Öğr. </a:t>
            </a:r>
            <a:r>
              <a:rPr lang="tr-TR" b="1" dirty="0" smtClean="0"/>
              <a:t>Gör. </a:t>
            </a:r>
            <a:r>
              <a:rPr lang="tr-TR" b="1" dirty="0"/>
              <a:t>Dr. Sezen BAL</a:t>
            </a:r>
          </a:p>
          <a:p>
            <a:pPr marL="0" indent="0">
              <a:buNone/>
            </a:pPr>
            <a:r>
              <a:rPr lang="tr-TR" dirty="0"/>
              <a:t>	1. Öğretim Programı Öğrenci </a:t>
            </a:r>
            <a:r>
              <a:rPr lang="tr-TR" dirty="0" smtClean="0"/>
              <a:t>Danışmanı</a:t>
            </a:r>
            <a:endParaRPr lang="tr-TR" b="1" dirty="0"/>
          </a:p>
          <a:p>
            <a:r>
              <a:rPr lang="tr-TR" b="1" dirty="0"/>
              <a:t>Ögr. </a:t>
            </a:r>
            <a:r>
              <a:rPr lang="tr-TR" b="1" dirty="0" smtClean="0"/>
              <a:t>Gör. </a:t>
            </a:r>
            <a:r>
              <a:rPr lang="tr-TR" b="1" dirty="0"/>
              <a:t>Ercan ERKALKAN </a:t>
            </a:r>
            <a:r>
              <a:rPr lang="tr-TR" dirty="0"/>
              <a:t>:                                                                   	</a:t>
            </a:r>
            <a:r>
              <a:rPr lang="tr-TR" dirty="0" smtClean="0"/>
              <a:t> </a:t>
            </a:r>
          </a:p>
          <a:p>
            <a:pPr marL="0" indent="0">
              <a:buNone/>
            </a:pPr>
            <a:r>
              <a:rPr lang="tr-TR" dirty="0"/>
              <a:t>	</a:t>
            </a:r>
            <a:r>
              <a:rPr lang="tr-TR" dirty="0" smtClean="0"/>
              <a:t>2. Öğretim </a:t>
            </a:r>
            <a:r>
              <a:rPr lang="tr-TR" dirty="0"/>
              <a:t>Programı Öğrenci Danışmanı</a:t>
            </a:r>
          </a:p>
          <a:p>
            <a:r>
              <a:rPr lang="tr-TR" b="1" dirty="0" err="1"/>
              <a:t>Ögr</a:t>
            </a:r>
            <a:r>
              <a:rPr lang="tr-TR" b="1" dirty="0"/>
              <a:t>. </a:t>
            </a:r>
            <a:r>
              <a:rPr lang="tr-TR" b="1" dirty="0" err="1"/>
              <a:t>Görv</a:t>
            </a:r>
            <a:r>
              <a:rPr lang="tr-TR" b="1" dirty="0"/>
              <a:t>. </a:t>
            </a:r>
            <a:r>
              <a:rPr lang="tr-TR" b="1" dirty="0" smtClean="0"/>
              <a:t>Sevil AKTAŞ</a:t>
            </a:r>
            <a:r>
              <a:rPr lang="tr-TR" dirty="0" smtClean="0"/>
              <a:t>: </a:t>
            </a:r>
          </a:p>
          <a:p>
            <a:pPr marL="0" indent="0">
              <a:buNone/>
            </a:pPr>
            <a:r>
              <a:rPr lang="tr-TR" dirty="0"/>
              <a:t>	</a:t>
            </a:r>
            <a:r>
              <a:rPr lang="tr-TR" dirty="0" smtClean="0"/>
              <a:t>Uzaktan Öğretim </a:t>
            </a:r>
            <a:r>
              <a:rPr lang="tr-TR" dirty="0"/>
              <a:t>Programı Öğrenci Danışmanı</a:t>
            </a:r>
          </a:p>
          <a:p>
            <a:endParaRPr lang="tr-TR" dirty="0"/>
          </a:p>
        </p:txBody>
      </p:sp>
    </p:spTree>
    <p:extLst>
      <p:ext uri="{BB962C8B-B14F-4D97-AF65-F5344CB8AC3E}">
        <p14:creationId xmlns:p14="http://schemas.microsoft.com/office/powerpoint/2010/main" val="40857272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dirty="0">
                <a:solidFill>
                  <a:schemeClr val="accent1"/>
                </a:solidFill>
                <a:latin typeface="Arial"/>
                <a:cs typeface="Arial"/>
              </a:rPr>
              <a:t>Bilgisayar Teknolojileri Bölümü </a:t>
            </a:r>
            <a:br>
              <a:rPr lang="tr-TR" sz="2800" dirty="0">
                <a:solidFill>
                  <a:schemeClr val="accent1"/>
                </a:solidFill>
                <a:latin typeface="Arial"/>
                <a:cs typeface="Arial"/>
              </a:rPr>
            </a:br>
            <a:r>
              <a:rPr lang="tr-TR" sz="2800" dirty="0">
                <a:solidFill>
                  <a:schemeClr val="accent1"/>
                </a:solidFill>
                <a:latin typeface="Arial"/>
                <a:cs typeface="Arial"/>
              </a:rPr>
              <a:t>Öğretim Elemanları</a:t>
            </a:r>
          </a:p>
        </p:txBody>
      </p:sp>
      <p:sp>
        <p:nvSpPr>
          <p:cNvPr id="3" name="İçerik Yer Tutucusu 2"/>
          <p:cNvSpPr>
            <a:spLocks noGrp="1"/>
          </p:cNvSpPr>
          <p:nvPr>
            <p:ph idx="1"/>
          </p:nvPr>
        </p:nvSpPr>
        <p:spPr>
          <a:xfrm>
            <a:off x="653064" y="1918557"/>
            <a:ext cx="8343205" cy="4343400"/>
          </a:xfrm>
        </p:spPr>
        <p:txBody>
          <a:bodyPr>
            <a:normAutofit/>
          </a:bodyPr>
          <a:lstStyle/>
          <a:p>
            <a:r>
              <a:rPr lang="tr-TR" b="1" dirty="0"/>
              <a:t>* Öğr. Gör. Şaban KAMA</a:t>
            </a:r>
          </a:p>
          <a:p>
            <a:r>
              <a:rPr lang="tr-TR" dirty="0"/>
              <a:t>TBMYO</a:t>
            </a:r>
          </a:p>
          <a:p>
            <a:endParaRPr lang="tr-TR" b="1" dirty="0"/>
          </a:p>
          <a:p>
            <a:r>
              <a:rPr lang="tr-TR" b="1" dirty="0"/>
              <a:t>* Öğr. Gör. PINAR ALTIN</a:t>
            </a:r>
          </a:p>
          <a:p>
            <a:r>
              <a:rPr lang="tr-TR" dirty="0"/>
              <a:t>TBMYO</a:t>
            </a:r>
          </a:p>
        </p:txBody>
      </p:sp>
    </p:spTree>
    <p:extLst>
      <p:ext uri="{BB962C8B-B14F-4D97-AF65-F5344CB8AC3E}">
        <p14:creationId xmlns:p14="http://schemas.microsoft.com/office/powerpoint/2010/main" val="2664041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6632"/>
            <a:ext cx="9144000" cy="926976"/>
          </a:xfrm>
        </p:spPr>
        <p:txBody>
          <a:bodyPr>
            <a:normAutofit/>
          </a:bodyPr>
          <a:lstStyle/>
          <a:p>
            <a:pPr lvl="0"/>
            <a:r>
              <a:rPr lang="tr-TR" sz="2800" dirty="0">
                <a:solidFill>
                  <a:schemeClr val="accent1"/>
                </a:solidFill>
                <a:latin typeface="Arial"/>
                <a:cs typeface="Arial"/>
              </a:rPr>
              <a:t>Bina, Derslik ve Laboratuvarlarımız </a:t>
            </a:r>
          </a:p>
        </p:txBody>
      </p:sp>
      <p:sp>
        <p:nvSpPr>
          <p:cNvPr id="3" name="İçerik Yer Tutucusu 2"/>
          <p:cNvSpPr>
            <a:spLocks noGrp="1"/>
          </p:cNvSpPr>
          <p:nvPr>
            <p:ph idx="1"/>
          </p:nvPr>
        </p:nvSpPr>
        <p:spPr>
          <a:xfrm>
            <a:off x="251520" y="1196752"/>
            <a:ext cx="8712968" cy="5301208"/>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lgn="just"/>
            <a:r>
              <a:rPr lang="tr-TR" dirty="0">
                <a:solidFill>
                  <a:schemeClr val="tx1"/>
                </a:solidFill>
              </a:rPr>
              <a:t>Yüksekokulumuz binası, Mehmet Genç Külliyesi’nde bulunmakta olup, idari birimler, derslik ve laboratuvarlar ile öğretim elemanı odaları bu binada yer almaktadır. </a:t>
            </a:r>
          </a:p>
          <a:p>
            <a:pPr marL="457200" indent="-342900" algn="just"/>
            <a:r>
              <a:rPr lang="tr-TR" dirty="0">
                <a:solidFill>
                  <a:schemeClr val="tx1"/>
                </a:solidFill>
              </a:rPr>
              <a:t>Laboratuvar binaları, dersliklerin olduğu binadan farklı bir binada bulunmaktadır. </a:t>
            </a:r>
          </a:p>
          <a:p>
            <a:pPr marL="457200" indent="-342900" algn="just"/>
            <a:r>
              <a:rPr lang="tr-TR" dirty="0">
                <a:solidFill>
                  <a:schemeClr val="tx1"/>
                </a:solidFill>
              </a:rPr>
              <a:t>Burada sadece Bölüme ait 2 adet Bilgisayar Laboratuvarı, ortak olarak kullandığımız 2 adet Bilgisayar Laboratuvarı, Elektronik Bölümü ile birlikte kullandığımız Elektronik Laboratuvarı ve Kontrol Laboratuvarları mevcuttur.</a:t>
            </a:r>
          </a:p>
          <a:p>
            <a:pPr marL="457200" indent="-342900" algn="just"/>
            <a:r>
              <a:rPr lang="tr-TR" dirty="0">
                <a:solidFill>
                  <a:schemeClr val="tx1"/>
                </a:solidFill>
              </a:rPr>
              <a:t>Uzaktan Eğitim dersleri ise Marmara Üniversitesi </a:t>
            </a:r>
            <a:r>
              <a:rPr lang="tr-TR" dirty="0">
                <a:solidFill>
                  <a:schemeClr val="tx1"/>
                </a:solidFill>
                <a:hlinkClick r:id="rId2"/>
              </a:rPr>
              <a:t>UZEM</a:t>
            </a:r>
            <a:r>
              <a:rPr lang="tr-TR" dirty="0">
                <a:solidFill>
                  <a:schemeClr val="tx1"/>
                </a:solidFill>
              </a:rPr>
              <a:t> Altyapısı kullanılarak gerçekleştirilmekte olup, Uzaktan Eğitim </a:t>
            </a:r>
            <a:r>
              <a:rPr lang="tr-TR" u="sng" dirty="0">
                <a:solidFill>
                  <a:srgbClr val="FF0000"/>
                </a:solidFill>
              </a:rPr>
              <a:t>uygulama derslerinde TBMYO Derslik ve Laboratuvarları kullanılmaktadır</a:t>
            </a:r>
            <a:r>
              <a:rPr lang="tr-TR" dirty="0">
                <a:solidFill>
                  <a:schemeClr val="tx1"/>
                </a:solidFill>
              </a:rPr>
              <a:t>. </a:t>
            </a:r>
          </a:p>
        </p:txBody>
      </p:sp>
    </p:spTree>
    <p:extLst>
      <p:ext uri="{BB962C8B-B14F-4D97-AF65-F5344CB8AC3E}">
        <p14:creationId xmlns:p14="http://schemas.microsoft.com/office/powerpoint/2010/main" val="3854329923"/>
      </p:ext>
    </p:extLst>
  </p:cSld>
  <p:clrMapOvr>
    <a:masterClrMapping/>
  </p:clrMapOvr>
  <p:transition spd="slow">
    <p:wipe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armara Üniversitesi Mehmet Genç Külliyesi - YouTube">
            <a:extLst>
              <a:ext uri="{FF2B5EF4-FFF2-40B4-BE49-F238E27FC236}">
                <a16:creationId xmlns:a16="http://schemas.microsoft.com/office/drawing/2014/main" id="{71DC78D7-6709-4F3D-BAF9-EF894DFEA1E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952750" y="2736850"/>
            <a:ext cx="4572000" cy="2571750"/>
          </a:xfrm>
          <a:prstGeom prst="rect">
            <a:avLst/>
          </a:prstGeom>
          <a:noFill/>
          <a:extLst>
            <a:ext uri="{909E8E84-426E-40DD-AFC4-6F175D3DCCD1}">
              <a14:hiddenFill xmlns:a14="http://schemas.microsoft.com/office/drawing/2010/main">
                <a:solidFill>
                  <a:srgbClr val="FFFFFF"/>
                </a:solidFill>
              </a14:hiddenFill>
            </a:ext>
          </a:extLst>
        </p:spPr>
      </p:pic>
      <p:sp>
        <p:nvSpPr>
          <p:cNvPr id="4" name="Ok: Aşağı 3">
            <a:extLst>
              <a:ext uri="{FF2B5EF4-FFF2-40B4-BE49-F238E27FC236}">
                <a16:creationId xmlns:a16="http://schemas.microsoft.com/office/drawing/2014/main" id="{DD3E1215-F180-4D90-941D-4748E18F407C}"/>
              </a:ext>
            </a:extLst>
          </p:cNvPr>
          <p:cNvSpPr/>
          <p:nvPr/>
        </p:nvSpPr>
        <p:spPr>
          <a:xfrm>
            <a:off x="4031940" y="2996952"/>
            <a:ext cx="504056" cy="864096"/>
          </a:xfrm>
          <a:prstGeom prst="down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k: Aşağı 5">
            <a:extLst>
              <a:ext uri="{FF2B5EF4-FFF2-40B4-BE49-F238E27FC236}">
                <a16:creationId xmlns:a16="http://schemas.microsoft.com/office/drawing/2014/main" id="{322B0DBA-0E6A-4B40-BF6E-32332212108C}"/>
              </a:ext>
            </a:extLst>
          </p:cNvPr>
          <p:cNvSpPr/>
          <p:nvPr/>
        </p:nvSpPr>
        <p:spPr>
          <a:xfrm>
            <a:off x="7308304" y="3456868"/>
            <a:ext cx="504056" cy="864096"/>
          </a:xfrm>
          <a:prstGeom prst="down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Ok: Aşağı 6">
            <a:extLst>
              <a:ext uri="{FF2B5EF4-FFF2-40B4-BE49-F238E27FC236}">
                <a16:creationId xmlns:a16="http://schemas.microsoft.com/office/drawing/2014/main" id="{59400DB1-258D-42E7-9EFE-686ED396A073}"/>
              </a:ext>
            </a:extLst>
          </p:cNvPr>
          <p:cNvSpPr/>
          <p:nvPr/>
        </p:nvSpPr>
        <p:spPr>
          <a:xfrm rot="16200000">
            <a:off x="4762863" y="4977172"/>
            <a:ext cx="504056" cy="864096"/>
          </a:xfrm>
          <a:prstGeom prst="downArrow">
            <a:avLst/>
          </a:prstGeom>
          <a:solidFill>
            <a:schemeClr val="accent6">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Dikdörtgen 4">
            <a:extLst>
              <a:ext uri="{FF2B5EF4-FFF2-40B4-BE49-F238E27FC236}">
                <a16:creationId xmlns:a16="http://schemas.microsoft.com/office/drawing/2014/main" id="{B4685BF3-D51B-494E-93E3-BC39BA572380}"/>
              </a:ext>
            </a:extLst>
          </p:cNvPr>
          <p:cNvSpPr/>
          <p:nvPr/>
        </p:nvSpPr>
        <p:spPr>
          <a:xfrm>
            <a:off x="2699792" y="4941168"/>
            <a:ext cx="1656184" cy="86409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Dikdörtgen 8">
            <a:extLst>
              <a:ext uri="{FF2B5EF4-FFF2-40B4-BE49-F238E27FC236}">
                <a16:creationId xmlns:a16="http://schemas.microsoft.com/office/drawing/2014/main" id="{B7668BB8-BF66-404E-9588-FE8A9663D7FE}"/>
              </a:ext>
            </a:extLst>
          </p:cNvPr>
          <p:cNvSpPr/>
          <p:nvPr/>
        </p:nvSpPr>
        <p:spPr>
          <a:xfrm>
            <a:off x="2783634" y="2052614"/>
            <a:ext cx="1656184" cy="86409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Dikdörtgen 9">
            <a:extLst>
              <a:ext uri="{FF2B5EF4-FFF2-40B4-BE49-F238E27FC236}">
                <a16:creationId xmlns:a16="http://schemas.microsoft.com/office/drawing/2014/main" id="{B7FF9CFC-D031-4A51-87EF-8841FF115758}"/>
              </a:ext>
            </a:extLst>
          </p:cNvPr>
          <p:cNvSpPr/>
          <p:nvPr/>
        </p:nvSpPr>
        <p:spPr>
          <a:xfrm>
            <a:off x="6984268" y="2420888"/>
            <a:ext cx="1656184" cy="864096"/>
          </a:xfrm>
          <a:prstGeom prst="rect">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Metin kutusu 7">
            <a:extLst>
              <a:ext uri="{FF2B5EF4-FFF2-40B4-BE49-F238E27FC236}">
                <a16:creationId xmlns:a16="http://schemas.microsoft.com/office/drawing/2014/main" id="{06681DE1-664E-4E05-A720-88B3B691C9B8}"/>
              </a:ext>
            </a:extLst>
          </p:cNvPr>
          <p:cNvSpPr txBox="1"/>
          <p:nvPr/>
        </p:nvSpPr>
        <p:spPr>
          <a:xfrm>
            <a:off x="2862556" y="2093785"/>
            <a:ext cx="1512169" cy="830997"/>
          </a:xfrm>
          <a:prstGeom prst="rect">
            <a:avLst/>
          </a:prstGeom>
          <a:noFill/>
        </p:spPr>
        <p:txBody>
          <a:bodyPr wrap="square" rtlCol="0">
            <a:spAutoFit/>
          </a:bodyPr>
          <a:lstStyle/>
          <a:p>
            <a:pPr algn="ctr"/>
            <a:r>
              <a:rPr lang="tr-TR" sz="1600" dirty="0"/>
              <a:t>TBMYO Binası           (4 </a:t>
            </a:r>
            <a:r>
              <a:rPr lang="tr-TR" sz="1600" dirty="0" err="1"/>
              <a:t>No’lu</a:t>
            </a:r>
            <a:r>
              <a:rPr lang="tr-TR" sz="1600" dirty="0"/>
              <a:t> Bina)</a:t>
            </a:r>
            <a:endParaRPr lang="en-US" sz="1600" dirty="0"/>
          </a:p>
        </p:txBody>
      </p:sp>
      <p:sp>
        <p:nvSpPr>
          <p:cNvPr id="13" name="Metin kutusu 12">
            <a:extLst>
              <a:ext uri="{FF2B5EF4-FFF2-40B4-BE49-F238E27FC236}">
                <a16:creationId xmlns:a16="http://schemas.microsoft.com/office/drawing/2014/main" id="{9BCB2229-BAD3-4AE8-BE79-604C779367EC}"/>
              </a:ext>
            </a:extLst>
          </p:cNvPr>
          <p:cNvSpPr txBox="1"/>
          <p:nvPr/>
        </p:nvSpPr>
        <p:spPr>
          <a:xfrm>
            <a:off x="2771799" y="5076473"/>
            <a:ext cx="1512169" cy="584775"/>
          </a:xfrm>
          <a:prstGeom prst="rect">
            <a:avLst/>
          </a:prstGeom>
          <a:noFill/>
        </p:spPr>
        <p:txBody>
          <a:bodyPr wrap="square" rtlCol="0">
            <a:spAutoFit/>
          </a:bodyPr>
          <a:lstStyle/>
          <a:p>
            <a:pPr algn="ctr"/>
            <a:r>
              <a:rPr lang="tr-TR" sz="1600" dirty="0"/>
              <a:t>Şu an Buradayız</a:t>
            </a:r>
            <a:endParaRPr lang="en-US" sz="1600" dirty="0"/>
          </a:p>
        </p:txBody>
      </p:sp>
      <p:sp>
        <p:nvSpPr>
          <p:cNvPr id="14" name="Metin kutusu 13">
            <a:extLst>
              <a:ext uri="{FF2B5EF4-FFF2-40B4-BE49-F238E27FC236}">
                <a16:creationId xmlns:a16="http://schemas.microsoft.com/office/drawing/2014/main" id="{61863494-1D12-4810-96D5-F8C55556EBD0}"/>
              </a:ext>
            </a:extLst>
          </p:cNvPr>
          <p:cNvSpPr txBox="1"/>
          <p:nvPr/>
        </p:nvSpPr>
        <p:spPr>
          <a:xfrm>
            <a:off x="6979070" y="2498769"/>
            <a:ext cx="1512169" cy="830997"/>
          </a:xfrm>
          <a:prstGeom prst="rect">
            <a:avLst/>
          </a:prstGeom>
          <a:noFill/>
        </p:spPr>
        <p:txBody>
          <a:bodyPr wrap="square" rtlCol="0">
            <a:spAutoFit/>
          </a:bodyPr>
          <a:lstStyle/>
          <a:p>
            <a:pPr algn="ctr"/>
            <a:r>
              <a:rPr lang="tr-TR" sz="1600" dirty="0"/>
              <a:t>TBMYO Laboratuvar Binası</a:t>
            </a:r>
            <a:endParaRPr lang="en-US" sz="1600" dirty="0"/>
          </a:p>
        </p:txBody>
      </p:sp>
    </p:spTree>
    <p:extLst>
      <p:ext uri="{BB962C8B-B14F-4D97-AF65-F5344CB8AC3E}">
        <p14:creationId xmlns:p14="http://schemas.microsoft.com/office/powerpoint/2010/main" val="34041213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6632"/>
            <a:ext cx="9144000" cy="926976"/>
          </a:xfrm>
        </p:spPr>
        <p:txBody>
          <a:bodyPr>
            <a:normAutofit/>
          </a:bodyPr>
          <a:lstStyle/>
          <a:p>
            <a:r>
              <a:rPr lang="tr-TR" sz="2800" dirty="0">
                <a:solidFill>
                  <a:schemeClr val="accent1"/>
                </a:solidFill>
                <a:latin typeface="Arial"/>
                <a:cs typeface="Arial"/>
              </a:rPr>
              <a:t>Eğitim Programımız</a:t>
            </a:r>
          </a:p>
        </p:txBody>
      </p:sp>
      <p:sp>
        <p:nvSpPr>
          <p:cNvPr id="3" name="İçerik Yer Tutucusu 2"/>
          <p:cNvSpPr>
            <a:spLocks noGrp="1"/>
          </p:cNvSpPr>
          <p:nvPr>
            <p:ph idx="1"/>
          </p:nvPr>
        </p:nvSpPr>
        <p:spPr>
          <a:xfrm>
            <a:off x="251520" y="1196752"/>
            <a:ext cx="8712968" cy="5301208"/>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r>
              <a:rPr lang="tr-TR" sz="2000" dirty="0">
                <a:solidFill>
                  <a:schemeClr val="tx1"/>
                </a:solidFill>
              </a:rPr>
              <a:t>Eğitimin ilk yılında; Matematik, Algoritma, Programlama Dilleri (C, C++), İşletim sistemleri (Linux, Windows), Ağ sistemleri (Cisco), Elektronik, Bilgisayar Donanımı gibi temel dersler verilmektedir.</a:t>
            </a:r>
          </a:p>
          <a:p>
            <a:r>
              <a:rPr lang="tr-TR" sz="2000" dirty="0">
                <a:solidFill>
                  <a:schemeClr val="tx1"/>
                </a:solidFill>
              </a:rPr>
              <a:t>İkinci yılda ise: Nesne tabanlı programlama dilleri (C#, Java,..), WEB tasarımı ve programla (HTML, </a:t>
            </a:r>
            <a:r>
              <a:rPr lang="tr-TR" sz="2000" dirty="0" err="1">
                <a:solidFill>
                  <a:schemeClr val="tx1"/>
                </a:solidFill>
              </a:rPr>
              <a:t>Dreamweaver</a:t>
            </a:r>
            <a:r>
              <a:rPr lang="tr-TR" sz="2000" dirty="0">
                <a:solidFill>
                  <a:schemeClr val="tx1"/>
                </a:solidFill>
              </a:rPr>
              <a:t>, Flash, ASP, PHP),  Mobil Programlama, Veri tabanı sistemleri (MSQL, </a:t>
            </a:r>
            <a:r>
              <a:rPr lang="tr-TR" sz="2000" dirty="0" err="1">
                <a:solidFill>
                  <a:schemeClr val="tx1"/>
                </a:solidFill>
              </a:rPr>
              <a:t>MySQL</a:t>
            </a:r>
            <a:r>
              <a:rPr lang="tr-TR" sz="2000" dirty="0">
                <a:solidFill>
                  <a:schemeClr val="tx1"/>
                </a:solidFill>
              </a:rPr>
              <a:t>), Yazılım geliştirme, Yapay zekâ, Bilgisayar ve kontrol gibi dersleri görmektedir. </a:t>
            </a:r>
          </a:p>
          <a:p>
            <a:r>
              <a:rPr lang="tr-TR" sz="2000" dirty="0">
                <a:solidFill>
                  <a:schemeClr val="tx1"/>
                </a:solidFill>
              </a:rPr>
              <a:t>Ayrıca öğrenciler yaptıkları bitirme projeleri ile öğrendikleri becerileri sergileme fırsatını bulmaktadır.</a:t>
            </a:r>
          </a:p>
          <a:p>
            <a:r>
              <a:rPr lang="tr-TR" sz="2000" dirty="0">
                <a:solidFill>
                  <a:schemeClr val="tx1"/>
                </a:solidFill>
              </a:rPr>
              <a:t> Öğrencilerimizin mezun olabilmeleri için zorunlu olan 30 iş günlük stajlarını ilgili yönetmeliklerde belirtilen şekilde yapmaları gerekir.</a:t>
            </a:r>
          </a:p>
          <a:p>
            <a:pPr marL="457200" indent="-342900" algn="just"/>
            <a:r>
              <a:rPr lang="tr-TR" dirty="0">
                <a:solidFill>
                  <a:srgbClr val="000000"/>
                </a:solidFill>
              </a:rPr>
              <a:t>. </a:t>
            </a:r>
          </a:p>
        </p:txBody>
      </p:sp>
    </p:spTree>
    <p:extLst>
      <p:ext uri="{BB962C8B-B14F-4D97-AF65-F5344CB8AC3E}">
        <p14:creationId xmlns:p14="http://schemas.microsoft.com/office/powerpoint/2010/main" val="4254483976"/>
      </p:ext>
    </p:extLst>
  </p:cSld>
  <p:clrMapOvr>
    <a:masterClrMapping/>
  </p:clrMapOvr>
  <p:transition spd="slow">
    <p:wipe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6632"/>
            <a:ext cx="9144000" cy="926976"/>
          </a:xfrm>
        </p:spPr>
        <p:txBody>
          <a:bodyPr>
            <a:normAutofit/>
          </a:bodyPr>
          <a:lstStyle/>
          <a:p>
            <a:pPr lvl="0"/>
            <a:r>
              <a:rPr lang="tr-TR" sz="2800" dirty="0">
                <a:solidFill>
                  <a:schemeClr val="accent1"/>
                </a:solidFill>
                <a:latin typeface="Arial"/>
                <a:cs typeface="Arial"/>
              </a:rPr>
              <a:t>Eğitim Programımız</a:t>
            </a:r>
          </a:p>
        </p:txBody>
      </p:sp>
      <p:sp>
        <p:nvSpPr>
          <p:cNvPr id="3" name="İçerik Yer Tutucusu 2"/>
          <p:cNvSpPr>
            <a:spLocks noGrp="1"/>
          </p:cNvSpPr>
          <p:nvPr>
            <p:ph idx="1"/>
          </p:nvPr>
        </p:nvSpPr>
        <p:spPr>
          <a:xfrm>
            <a:off x="251520" y="1196752"/>
            <a:ext cx="8712968" cy="5301208"/>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endParaRPr lang="tr-TR" sz="2000" dirty="0">
              <a:solidFill>
                <a:schemeClr val="tx1"/>
              </a:solidFill>
            </a:endParaRPr>
          </a:p>
          <a:p>
            <a:pPr marL="457200" indent="-342900" algn="just"/>
            <a:r>
              <a:rPr lang="tr-TR" dirty="0">
                <a:solidFill>
                  <a:srgbClr val="000000"/>
                </a:solidFill>
              </a:rPr>
              <a:t>. </a:t>
            </a:r>
          </a:p>
        </p:txBody>
      </p:sp>
      <p:graphicFrame>
        <p:nvGraphicFramePr>
          <p:cNvPr id="4" name="Nesne 3">
            <a:hlinkClick r:id="rId3"/>
          </p:cNvPr>
          <p:cNvGraphicFramePr>
            <a:graphicFrameLocks noChangeAspect="1"/>
          </p:cNvGraphicFramePr>
          <p:nvPr>
            <p:extLst>
              <p:ext uri="{D42A27DB-BD31-4B8C-83A1-F6EECF244321}">
                <p14:modId xmlns:p14="http://schemas.microsoft.com/office/powerpoint/2010/main" val="2273572661"/>
              </p:ext>
            </p:extLst>
          </p:nvPr>
        </p:nvGraphicFramePr>
        <p:xfrm>
          <a:off x="1691680" y="699680"/>
          <a:ext cx="6408712" cy="6158320"/>
        </p:xfrm>
        <a:graphic>
          <a:graphicData uri="http://schemas.openxmlformats.org/presentationml/2006/ole">
            <mc:AlternateContent xmlns:mc="http://schemas.openxmlformats.org/markup-compatibility/2006">
              <mc:Choice xmlns:v="urn:schemas-microsoft-com:vml" Requires="v">
                <p:oleObj spid="_x0000_s1051" name="Acrobat Document" r:id="rId4" imgW="4533723" imgH="6415677" progId="Acrobat.Document.DC">
                  <p:embed/>
                </p:oleObj>
              </mc:Choice>
              <mc:Fallback>
                <p:oleObj name="Acrobat Document" r:id="rId4" imgW="4533723" imgH="6415677" progId="Acrobat.Document.DC">
                  <p:embed/>
                  <p:pic>
                    <p:nvPicPr>
                      <p:cNvPr id="0" name=""/>
                      <p:cNvPicPr/>
                      <p:nvPr/>
                    </p:nvPicPr>
                    <p:blipFill>
                      <a:blip r:embed="rId5"/>
                      <a:stretch>
                        <a:fillRect/>
                      </a:stretch>
                    </p:blipFill>
                    <p:spPr>
                      <a:xfrm>
                        <a:off x="1691680" y="699680"/>
                        <a:ext cx="6408712" cy="6158320"/>
                      </a:xfrm>
                      <a:prstGeom prst="rect">
                        <a:avLst/>
                      </a:prstGeom>
                    </p:spPr>
                  </p:pic>
                </p:oleObj>
              </mc:Fallback>
            </mc:AlternateContent>
          </a:graphicData>
        </a:graphic>
      </p:graphicFrame>
    </p:spTree>
    <p:extLst>
      <p:ext uri="{BB962C8B-B14F-4D97-AF65-F5344CB8AC3E}">
        <p14:creationId xmlns:p14="http://schemas.microsoft.com/office/powerpoint/2010/main" val="4169526547"/>
      </p:ext>
    </p:extLst>
  </p:cSld>
  <p:clrMapOvr>
    <a:masterClrMapping/>
  </p:clrMapOvr>
  <p:transition spd="slow">
    <p:wipe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116632"/>
            <a:ext cx="9144000" cy="926976"/>
          </a:xfrm>
        </p:spPr>
        <p:txBody>
          <a:bodyPr>
            <a:normAutofit/>
          </a:bodyPr>
          <a:lstStyle/>
          <a:p>
            <a:pPr lvl="0"/>
            <a:r>
              <a:rPr lang="tr-TR" sz="2800" dirty="0">
                <a:solidFill>
                  <a:schemeClr val="accent1"/>
                </a:solidFill>
                <a:latin typeface="Arial"/>
                <a:cs typeface="Arial"/>
              </a:rPr>
              <a:t>Eğitim Programımız</a:t>
            </a:r>
          </a:p>
        </p:txBody>
      </p:sp>
      <p:sp>
        <p:nvSpPr>
          <p:cNvPr id="3" name="İçerik Yer Tutucusu 2"/>
          <p:cNvSpPr>
            <a:spLocks noGrp="1"/>
          </p:cNvSpPr>
          <p:nvPr>
            <p:ph idx="1"/>
          </p:nvPr>
        </p:nvSpPr>
        <p:spPr>
          <a:xfrm>
            <a:off x="251520" y="1196752"/>
            <a:ext cx="8712968" cy="5301208"/>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lgn="just"/>
            <a:r>
              <a:rPr lang="tr-TR" dirty="0">
                <a:solidFill>
                  <a:schemeClr val="tx1"/>
                </a:solidFill>
              </a:rPr>
              <a:t>Ders İçeriklerine imzalı olarak;</a:t>
            </a:r>
          </a:p>
          <a:p>
            <a:pPr marL="457200" indent="-342900" algn="just"/>
            <a:r>
              <a:rPr lang="tr-TR" dirty="0">
                <a:solidFill>
                  <a:schemeClr val="tx1"/>
                </a:solidFill>
                <a:hlinkClick r:id="rId2"/>
              </a:rPr>
              <a:t>http://dosya.marmara.edu.tr/tbmyo/bly/Dersler/DERS_ICERIKLERI.pdf</a:t>
            </a:r>
            <a:endParaRPr lang="tr-TR" dirty="0">
              <a:solidFill>
                <a:schemeClr val="tx1"/>
              </a:solidFill>
            </a:endParaRPr>
          </a:p>
          <a:p>
            <a:pPr marL="457200" indent="-342900" algn="just"/>
            <a:r>
              <a:rPr lang="tr-TR" dirty="0" err="1">
                <a:solidFill>
                  <a:schemeClr val="tx1"/>
                </a:solidFill>
              </a:rPr>
              <a:t>Meobs</a:t>
            </a:r>
            <a:r>
              <a:rPr lang="tr-TR" dirty="0">
                <a:solidFill>
                  <a:schemeClr val="tx1"/>
                </a:solidFill>
              </a:rPr>
              <a:t> üzerinden;</a:t>
            </a:r>
          </a:p>
          <a:p>
            <a:pPr marL="457200" indent="-342900" algn="just"/>
            <a:r>
              <a:rPr lang="tr-TR" dirty="0">
                <a:solidFill>
                  <a:schemeClr val="tx1"/>
                </a:solidFill>
                <a:hlinkClick r:id="rId3"/>
              </a:rPr>
              <a:t>https://meobs.marmara.edu.tr/ProgramTanitim/teknik-bilimler-meslek-yuksekokulu/bilgisayar-programciligi-141-176-0</a:t>
            </a:r>
            <a:endParaRPr lang="tr-TR" dirty="0">
              <a:solidFill>
                <a:schemeClr val="tx1"/>
              </a:solidFill>
            </a:endParaRPr>
          </a:p>
          <a:p>
            <a:pPr marL="457200" indent="-342900" algn="just"/>
            <a:r>
              <a:rPr lang="tr-TR" dirty="0">
                <a:solidFill>
                  <a:schemeClr val="tx1"/>
                </a:solidFill>
              </a:rPr>
              <a:t>BYS üzerinden erişebilmektedir.</a:t>
            </a:r>
          </a:p>
        </p:txBody>
      </p:sp>
    </p:spTree>
    <p:extLst>
      <p:ext uri="{BB962C8B-B14F-4D97-AF65-F5344CB8AC3E}">
        <p14:creationId xmlns:p14="http://schemas.microsoft.com/office/powerpoint/2010/main" val="4253735497"/>
      </p:ext>
    </p:extLst>
  </p:cSld>
  <p:clrMapOvr>
    <a:masterClrMapping/>
  </p:clrMapOvr>
  <p:transition spd="slow">
    <p:wipe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548680"/>
            <a:ext cx="6965245" cy="1202485"/>
          </a:xfrm>
        </p:spPr>
        <p:txBody>
          <a:bodyPr>
            <a:normAutofit/>
          </a:bodyPr>
          <a:lstStyle/>
          <a:p>
            <a:pPr marL="114300">
              <a:buClr>
                <a:schemeClr val="accent1">
                  <a:lumMod val="60000"/>
                  <a:lumOff val="40000"/>
                </a:schemeClr>
              </a:buClr>
              <a:buSzPct val="110000"/>
            </a:pPr>
            <a:r>
              <a:rPr lang="tr-TR" sz="4000" dirty="0">
                <a:solidFill>
                  <a:schemeClr val="accent1"/>
                </a:solidFill>
                <a:latin typeface="Arial"/>
                <a:cs typeface="Arial"/>
              </a:rPr>
              <a:t>İletişim Bilgileri</a:t>
            </a:r>
          </a:p>
        </p:txBody>
      </p:sp>
      <p:sp>
        <p:nvSpPr>
          <p:cNvPr id="3" name="İçerik Yer Tutucusu 2"/>
          <p:cNvSpPr>
            <a:spLocks noGrp="1"/>
          </p:cNvSpPr>
          <p:nvPr>
            <p:ph idx="1"/>
          </p:nvPr>
        </p:nvSpPr>
        <p:spPr>
          <a:xfrm>
            <a:off x="323528" y="2060848"/>
            <a:ext cx="8568952" cy="3600400"/>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lgn="just"/>
            <a:r>
              <a:rPr lang="tr-TR" dirty="0">
                <a:solidFill>
                  <a:schemeClr val="tx1"/>
                </a:solidFill>
              </a:rPr>
              <a:t>Yüksekokulumuzda görev yapan öğretim elemanları ve idari personele ait e-posta, oda numarası, telefon numarası gibi iletişim bilgileri aşağıda belirtilen yüksekokulumuz web sayfasında yer almaktadır. </a:t>
            </a:r>
          </a:p>
          <a:p>
            <a:pPr marL="457200" indent="-342900" algn="just"/>
            <a:endParaRPr lang="tr-TR" dirty="0">
              <a:solidFill>
                <a:srgbClr val="000000"/>
              </a:solidFill>
            </a:endParaRPr>
          </a:p>
          <a:p>
            <a:pPr marL="457200" indent="-342900" algn="just"/>
            <a:r>
              <a:rPr lang="tr-TR" b="1" dirty="0">
                <a:solidFill>
                  <a:srgbClr val="FF0000"/>
                </a:solidFill>
                <a:hlinkClick r:id="rId2"/>
              </a:rPr>
              <a:t>http://tbmyo.marmara.edu.tr</a:t>
            </a:r>
            <a:endParaRPr lang="tr-TR" b="1" dirty="0">
              <a:solidFill>
                <a:srgbClr val="FF0000"/>
              </a:solidFill>
            </a:endParaRPr>
          </a:p>
        </p:txBody>
      </p:sp>
    </p:spTree>
    <p:extLst>
      <p:ext uri="{BB962C8B-B14F-4D97-AF65-F5344CB8AC3E}">
        <p14:creationId xmlns:p14="http://schemas.microsoft.com/office/powerpoint/2010/main" val="2292146350"/>
      </p:ext>
    </p:extLst>
  </p:cSld>
  <p:clrMapOvr>
    <a:masterClrMapping/>
  </p:clrMapOvr>
  <p:transition spd="slow">
    <p:wipe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1"/>
          <p:cNvSpPr txBox="1">
            <a:spLocks/>
          </p:cNvSpPr>
          <p:nvPr/>
        </p:nvSpPr>
        <p:spPr>
          <a:xfrm>
            <a:off x="0" y="2060848"/>
            <a:ext cx="9144000" cy="3137551"/>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tr-TR" sz="4400" dirty="0"/>
              <a:t/>
            </a:r>
            <a:br>
              <a:rPr lang="tr-TR" sz="4400" dirty="0"/>
            </a:br>
            <a:r>
              <a:rPr lang="tr-TR" sz="4000" dirty="0">
                <a:solidFill>
                  <a:srgbClr val="FF6600"/>
                </a:solidFill>
                <a:latin typeface="Aharoni" panose="02010803020104030203" pitchFamily="2" charset="-79"/>
                <a:cs typeface="Aharoni" panose="02010803020104030203" pitchFamily="2" charset="-79"/>
              </a:rPr>
              <a:t>Bilgisayar Teknolojileri Bölümü</a:t>
            </a:r>
          </a:p>
          <a:p>
            <a:pPr algn="ctr"/>
            <a:r>
              <a:rPr lang="tr-TR" sz="4000" dirty="0">
                <a:solidFill>
                  <a:srgbClr val="FF6600"/>
                </a:solidFill>
                <a:latin typeface="Aharoni" panose="02010803020104030203" pitchFamily="2" charset="-79"/>
                <a:cs typeface="Aharoni" panose="02010803020104030203" pitchFamily="2" charset="-79"/>
              </a:rPr>
              <a:t>ORYANTASYON</a:t>
            </a:r>
          </a:p>
          <a:p>
            <a:pPr algn="ctr"/>
            <a:r>
              <a:rPr lang="tr-TR" sz="4000" dirty="0">
                <a:solidFill>
                  <a:srgbClr val="FF6600"/>
                </a:solidFill>
                <a:latin typeface="Aharoni" panose="02010803020104030203" pitchFamily="2" charset="-79"/>
                <a:cs typeface="Aharoni" panose="02010803020104030203" pitchFamily="2" charset="-79"/>
              </a:rPr>
              <a:t>PROGRAMI </a:t>
            </a:r>
            <a:r>
              <a:rPr lang="tr-TR" sz="4400" dirty="0"/>
              <a:t/>
            </a:r>
            <a:br>
              <a:rPr lang="tr-TR" sz="4400" dirty="0"/>
            </a:br>
            <a:endParaRPr lang="tr-TR" sz="4400" dirty="0"/>
          </a:p>
        </p:txBody>
      </p:sp>
      <p:sp>
        <p:nvSpPr>
          <p:cNvPr id="7" name="Başlık 1"/>
          <p:cNvSpPr txBox="1">
            <a:spLocks/>
          </p:cNvSpPr>
          <p:nvPr/>
        </p:nvSpPr>
        <p:spPr>
          <a:xfrm>
            <a:off x="35496" y="4869160"/>
            <a:ext cx="9144000" cy="519457"/>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tr-TR" sz="2800" dirty="0" smtClean="0">
                <a:solidFill>
                  <a:schemeClr val="tx1"/>
                </a:solidFill>
                <a:effectLst>
                  <a:outerShdw blurRad="38100" dist="38100" dir="2700000" algn="tl">
                    <a:srgbClr val="000000">
                      <a:alpha val="43137"/>
                    </a:srgbClr>
                  </a:outerShdw>
                </a:effectLst>
                <a:latin typeface="+mn-lt"/>
              </a:rPr>
              <a:t>2024-2025 </a:t>
            </a:r>
            <a:r>
              <a:rPr lang="tr-TR" sz="2800" dirty="0">
                <a:solidFill>
                  <a:schemeClr val="tx1"/>
                </a:solidFill>
                <a:effectLst>
                  <a:outerShdw blurRad="38100" dist="38100" dir="2700000" algn="tl">
                    <a:srgbClr val="000000">
                      <a:alpha val="43137"/>
                    </a:srgbClr>
                  </a:outerShdw>
                </a:effectLst>
                <a:latin typeface="+mn-lt"/>
              </a:rPr>
              <a:t>Öğretim Yılı</a:t>
            </a:r>
          </a:p>
        </p:txBody>
      </p:sp>
      <p:sp>
        <p:nvSpPr>
          <p:cNvPr id="8" name="Başlık 1"/>
          <p:cNvSpPr txBox="1">
            <a:spLocks/>
          </p:cNvSpPr>
          <p:nvPr/>
        </p:nvSpPr>
        <p:spPr>
          <a:xfrm>
            <a:off x="4716016" y="5877272"/>
            <a:ext cx="3528392" cy="576064"/>
          </a:xfrm>
          <a:prstGeom prst="rect">
            <a:avLst/>
          </a:prstGeom>
        </p:spPr>
        <p:txBody>
          <a:bodyPr vert="horz" anchor="b">
            <a:noAutofit/>
            <a:scene3d>
              <a:camera prst="orthographicFront"/>
              <a:lightRig rig="soft" dir="t"/>
            </a:scene3d>
            <a:sp3d prstMaterial="softEdge">
              <a:bevelT w="25400" h="25400"/>
            </a:sp3d>
          </a:bodyPr>
          <a:lstStyle>
            <a:lvl1pPr algn="r" rtl="0" eaLnBrk="1" latinLnBrk="0" hangingPunct="1">
              <a:spcBef>
                <a:spcPct val="0"/>
              </a:spcBef>
              <a:buNone/>
              <a:defRPr kumimoji="0" sz="48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endParaRPr lang="tr-TR" sz="2000" dirty="0">
              <a:solidFill>
                <a:srgbClr val="000000"/>
              </a:solidFill>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3"/>
          <a:stretch>
            <a:fillRect/>
          </a:stretch>
        </p:blipFill>
        <p:spPr>
          <a:xfrm>
            <a:off x="1043608" y="476672"/>
            <a:ext cx="6708114" cy="1800200"/>
          </a:xfrm>
          <a:prstGeom prst="rect">
            <a:avLst/>
          </a:prstGeom>
        </p:spPr>
      </p:pic>
    </p:spTree>
    <p:extLst>
      <p:ext uri="{BB962C8B-B14F-4D97-AF65-F5344CB8AC3E}">
        <p14:creationId xmlns:p14="http://schemas.microsoft.com/office/powerpoint/2010/main" val="1949156290"/>
      </p:ext>
    </p:extLst>
  </p:cSld>
  <p:clrMapOvr>
    <a:masterClrMapping/>
  </p:clrMapOvr>
  <p:transition spd="slow">
    <p:wipe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260648"/>
            <a:ext cx="8229600" cy="1296144"/>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a:buClr>
                <a:schemeClr val="accent1">
                  <a:lumMod val="60000"/>
                  <a:lumOff val="40000"/>
                </a:schemeClr>
              </a:buClr>
              <a:buSzPct val="110000"/>
            </a:pPr>
            <a:r>
              <a:rPr lang="tr-TR" sz="4000" b="1" dirty="0">
                <a:solidFill>
                  <a:schemeClr val="accent1"/>
                </a:solidFill>
                <a:latin typeface="Arial"/>
                <a:ea typeface="+mj-ea"/>
                <a:cs typeface="Arial"/>
              </a:rPr>
              <a:t>AKADEMİK TAKVİM</a:t>
            </a:r>
          </a:p>
        </p:txBody>
      </p:sp>
      <p:sp>
        <p:nvSpPr>
          <p:cNvPr id="2" name="İçerik Yer Tutucusu 1"/>
          <p:cNvSpPr>
            <a:spLocks noGrp="1"/>
          </p:cNvSpPr>
          <p:nvPr>
            <p:ph idx="1"/>
          </p:nvPr>
        </p:nvSpPr>
        <p:spPr>
          <a:xfrm>
            <a:off x="179512" y="1268760"/>
            <a:ext cx="8716912" cy="4536504"/>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lgn="just"/>
            <a:endParaRPr lang="tr-TR" dirty="0">
              <a:solidFill>
                <a:srgbClr val="000000"/>
              </a:solidFill>
            </a:endParaRPr>
          </a:p>
          <a:p>
            <a:pPr marL="457200" indent="-342900" algn="just"/>
            <a:r>
              <a:rPr lang="tr-TR" dirty="0">
                <a:solidFill>
                  <a:schemeClr val="tx1"/>
                </a:solidFill>
              </a:rPr>
              <a:t>Bir akademik yıl güz, bahar ve yaz yarıyıllarından oluşur. Güz ve bahar yarıyılları sınav haftaları hariç 14 hafta, isteğe bağlı olan yaz yarıyılı ise  yoğunlaştırılmış ders saatleriyle 7 hafta sürer ve final haftası ile son bulur.</a:t>
            </a:r>
          </a:p>
          <a:p>
            <a:pPr marL="457200" indent="-342900" algn="just"/>
            <a:r>
              <a:rPr lang="tr-TR" dirty="0">
                <a:solidFill>
                  <a:schemeClr val="tx1"/>
                </a:solidFill>
              </a:rPr>
              <a:t>Akademik takvim, kayıt, ders başlama-bitiş, sınavlar gibi bir eğitim-öğretim yılı boyunca yapılacak çalışmaların zamanını gösteren çizelgedir. Akademik yıl boyunca gerekli olacak tarihleri;</a:t>
            </a:r>
          </a:p>
          <a:p>
            <a:pPr marL="457200" indent="-342900" algn="just"/>
            <a:r>
              <a:rPr lang="tr-TR" b="1" dirty="0">
                <a:solidFill>
                  <a:srgbClr val="FF0000"/>
                </a:solidFill>
                <a:hlinkClick r:id="rId2"/>
              </a:rPr>
              <a:t>http://takvim.marmara.edu.tr </a:t>
            </a:r>
            <a:r>
              <a:rPr lang="tr-TR" dirty="0">
                <a:solidFill>
                  <a:schemeClr val="tx1"/>
                </a:solidFill>
              </a:rPr>
              <a:t>adresinden takip edilebilir. </a:t>
            </a:r>
          </a:p>
        </p:txBody>
      </p:sp>
    </p:spTree>
    <p:extLst>
      <p:ext uri="{BB962C8B-B14F-4D97-AF65-F5344CB8AC3E}">
        <p14:creationId xmlns:p14="http://schemas.microsoft.com/office/powerpoint/2010/main" val="3721015724"/>
      </p:ext>
    </p:extLst>
  </p:cSld>
  <p:clrMapOvr>
    <a:masterClrMapping/>
  </p:clrMapOvr>
  <p:transition spd="slow">
    <p:wipe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0510"/>
            <a:ext cx="8229600" cy="1296144"/>
          </a:xfrm>
        </p:spPr>
        <p:txBody>
          <a:bodyPr>
            <a:noAutofit/>
          </a:bodyPr>
          <a:lstStyle/>
          <a:p>
            <a:pPr marL="114300">
              <a:buClr>
                <a:schemeClr val="accent1">
                  <a:lumMod val="60000"/>
                  <a:lumOff val="40000"/>
                </a:schemeClr>
              </a:buClr>
              <a:buSzPct val="110000"/>
            </a:pPr>
            <a:r>
              <a:rPr lang="tr-TR" sz="2800" dirty="0">
                <a:solidFill>
                  <a:schemeClr val="accent1"/>
                </a:solidFill>
                <a:latin typeface="Arial"/>
                <a:cs typeface="Arial"/>
                <a:hlinkClick r:id="rId2"/>
              </a:rPr>
              <a:t>BİLGİ YÖNETİM SİSTEMİ (BYS)</a:t>
            </a:r>
            <a:endParaRPr lang="tr-TR" sz="2800" dirty="0">
              <a:solidFill>
                <a:schemeClr val="accent1"/>
              </a:solidFill>
              <a:latin typeface="Arial"/>
              <a:cs typeface="Arial"/>
            </a:endParaRPr>
          </a:p>
        </p:txBody>
      </p:sp>
      <p:sp>
        <p:nvSpPr>
          <p:cNvPr id="2" name="İçerik Yer Tutucusu 1"/>
          <p:cNvSpPr>
            <a:spLocks noGrp="1"/>
          </p:cNvSpPr>
          <p:nvPr>
            <p:ph idx="1"/>
          </p:nvPr>
        </p:nvSpPr>
        <p:spPr>
          <a:xfrm>
            <a:off x="755576" y="1412776"/>
            <a:ext cx="7740352" cy="5044016"/>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endParaRPr lang="tr-TR" sz="2000" dirty="0">
              <a:solidFill>
                <a:schemeClr val="tx1"/>
              </a:solidFill>
            </a:endParaRPr>
          </a:p>
          <a:p>
            <a:pPr marL="114300" indent="0" algn="just">
              <a:buNone/>
            </a:pPr>
            <a:r>
              <a:rPr lang="tr-TR" sz="2000" dirty="0">
                <a:solidFill>
                  <a:schemeClr val="tx1"/>
                </a:solidFill>
              </a:rPr>
              <a:t>BYS, </a:t>
            </a:r>
          </a:p>
          <a:p>
            <a:pPr marL="114300" indent="0" algn="just">
              <a:buNone/>
            </a:pPr>
            <a:r>
              <a:rPr lang="tr-TR" sz="2000" dirty="0">
                <a:solidFill>
                  <a:schemeClr val="tx1"/>
                </a:solidFill>
              </a:rPr>
              <a:t>Öğrencilerin notlarını, açılan dersleri, ders programlarını, ortalamalarını öğrenmelerine ve dönem başlarında ders seçmelerine olanak veren bilgi yönetim sistemidir. </a:t>
            </a:r>
          </a:p>
          <a:p>
            <a:pPr marL="114300" indent="0" algn="just">
              <a:buNone/>
            </a:pPr>
            <a:endParaRPr lang="tr-TR" sz="2000" dirty="0">
              <a:solidFill>
                <a:schemeClr val="tx1"/>
              </a:solidFill>
            </a:endParaRPr>
          </a:p>
          <a:p>
            <a:pPr marL="114300" indent="0" algn="just">
              <a:buNone/>
            </a:pPr>
            <a:r>
              <a:rPr lang="tr-TR" sz="2000" dirty="0">
                <a:solidFill>
                  <a:schemeClr val="tx1"/>
                </a:solidFill>
              </a:rPr>
              <a:t>Sisteme aşağıdaki web adresinden ulaşabilirsiniz. </a:t>
            </a:r>
          </a:p>
          <a:p>
            <a:pPr marL="114300" indent="0" algn="just">
              <a:buNone/>
            </a:pPr>
            <a:r>
              <a:rPr lang="tr-TR" dirty="0">
                <a:solidFill>
                  <a:schemeClr val="tx1"/>
                </a:solidFill>
              </a:rPr>
              <a:t>https://</a:t>
            </a:r>
            <a:r>
              <a:rPr lang="tr-TR" dirty="0">
                <a:solidFill>
                  <a:schemeClr val="tx1"/>
                </a:solidFill>
                <a:hlinkClick r:id="rId2"/>
              </a:rPr>
              <a:t>bys.marmara.edu.tr/v2/Account/Login</a:t>
            </a:r>
            <a:endParaRPr lang="tr-TR" dirty="0">
              <a:solidFill>
                <a:schemeClr val="tx1"/>
              </a:solidFill>
            </a:endParaRPr>
          </a:p>
          <a:p>
            <a:pPr marL="114300" indent="0" algn="just">
              <a:buNone/>
            </a:pPr>
            <a:endParaRPr lang="tr-TR" sz="2000" dirty="0">
              <a:solidFill>
                <a:schemeClr val="tx1"/>
              </a:solidFill>
            </a:endParaRPr>
          </a:p>
        </p:txBody>
      </p:sp>
    </p:spTree>
    <p:extLst>
      <p:ext uri="{BB962C8B-B14F-4D97-AF65-F5344CB8AC3E}">
        <p14:creationId xmlns:p14="http://schemas.microsoft.com/office/powerpoint/2010/main" val="98995180"/>
      </p:ext>
    </p:extLst>
  </p:cSld>
  <p:clrMapOvr>
    <a:masterClrMapping/>
  </p:clrMapOvr>
  <p:transition spd="slow">
    <p:wipe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a:spLocks noGrp="1"/>
          </p:cNvSpPr>
          <p:nvPr>
            <p:ph type="title"/>
          </p:nvPr>
        </p:nvSpPr>
        <p:spPr>
          <a:xfrm>
            <a:off x="539552" y="404664"/>
            <a:ext cx="8229600" cy="1296144"/>
          </a:xfrm>
        </p:spPr>
        <p:txBody>
          <a:bodyPr>
            <a:noAutofit/>
          </a:bodyPr>
          <a:lstStyle/>
          <a:p>
            <a:pPr marL="114300">
              <a:buClr>
                <a:schemeClr val="accent1">
                  <a:lumMod val="60000"/>
                  <a:lumOff val="40000"/>
                </a:schemeClr>
              </a:buClr>
              <a:buSzPct val="110000"/>
            </a:pPr>
            <a:r>
              <a:rPr lang="tr-TR" sz="4000" dirty="0">
                <a:solidFill>
                  <a:schemeClr val="accent1"/>
                </a:solidFill>
                <a:latin typeface="Arial"/>
                <a:cs typeface="Arial"/>
              </a:rPr>
              <a:t>BİLGİ YÖNETİM SİSTEMİ (BYS)</a:t>
            </a:r>
          </a:p>
        </p:txBody>
      </p:sp>
      <p:sp>
        <p:nvSpPr>
          <p:cNvPr id="3" name="İçerik Yer Tutucusu 2"/>
          <p:cNvSpPr>
            <a:spLocks noGrp="1"/>
          </p:cNvSpPr>
          <p:nvPr>
            <p:ph idx="1"/>
          </p:nvPr>
        </p:nvSpPr>
        <p:spPr>
          <a:xfrm>
            <a:off x="467544" y="1700808"/>
            <a:ext cx="8280920" cy="4680520"/>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endParaRPr lang="tr-TR" sz="2000" dirty="0">
              <a:solidFill>
                <a:schemeClr val="tx1"/>
              </a:solidFill>
            </a:endParaRPr>
          </a:p>
          <a:p>
            <a:pPr marL="114300" indent="0" algn="just">
              <a:buNone/>
            </a:pPr>
            <a:r>
              <a:rPr lang="tr-TR" sz="2000" dirty="0">
                <a:solidFill>
                  <a:schemeClr val="tx1"/>
                </a:solidFill>
              </a:rPr>
              <a:t>Öğrenciler tüm ders seçme işlemini, sınav başarı durumlarını, </a:t>
            </a:r>
          </a:p>
          <a:p>
            <a:pPr marL="114300" indent="0" algn="just">
              <a:buNone/>
            </a:pPr>
            <a:r>
              <a:rPr lang="tr-TR" sz="2000" b="1" dirty="0">
                <a:solidFill>
                  <a:schemeClr val="tx1"/>
                </a:solidFill>
              </a:rPr>
              <a:t>GANO</a:t>
            </a:r>
            <a:r>
              <a:rPr lang="tr-TR" sz="2000" dirty="0">
                <a:solidFill>
                  <a:schemeClr val="tx1"/>
                </a:solidFill>
              </a:rPr>
              <a:t> (Genel Ağırlıklı Not Ortalaması) ve</a:t>
            </a:r>
          </a:p>
          <a:p>
            <a:pPr marL="114300" indent="0" algn="just">
              <a:buNone/>
            </a:pPr>
            <a:r>
              <a:rPr lang="tr-TR" sz="2000" b="1" dirty="0">
                <a:solidFill>
                  <a:schemeClr val="tx1"/>
                </a:solidFill>
              </a:rPr>
              <a:t>YANO </a:t>
            </a:r>
            <a:r>
              <a:rPr lang="tr-TR" sz="2000" dirty="0">
                <a:solidFill>
                  <a:schemeClr val="tx1"/>
                </a:solidFill>
              </a:rPr>
              <a:t>(Yıl içi Ağırlıklı Not Ortalaması) </a:t>
            </a:r>
          </a:p>
          <a:p>
            <a:pPr marL="114300" indent="0" algn="just">
              <a:buNone/>
            </a:pPr>
            <a:r>
              <a:rPr lang="tr-TR" sz="2000" dirty="0">
                <a:solidFill>
                  <a:schemeClr val="tx1"/>
                </a:solidFill>
              </a:rPr>
              <a:t>durumlarını Bilgi Yönetim Sistemi (BYS) üzerinden takip ederler.</a:t>
            </a:r>
          </a:p>
        </p:txBody>
      </p:sp>
    </p:spTree>
    <p:extLst>
      <p:ext uri="{BB962C8B-B14F-4D97-AF65-F5344CB8AC3E}">
        <p14:creationId xmlns:p14="http://schemas.microsoft.com/office/powerpoint/2010/main" val="1052691560"/>
      </p:ext>
    </p:extLst>
  </p:cSld>
  <p:clrMapOvr>
    <a:masterClrMapping/>
  </p:clrMapOvr>
  <p:transition spd="slow">
    <p:wipe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32656"/>
            <a:ext cx="8229600" cy="1296144"/>
          </a:xfrm>
        </p:spPr>
        <p:txBody>
          <a:bodyPr>
            <a:noAutofit/>
          </a:bodyPr>
          <a:lstStyle/>
          <a:p>
            <a:pPr marL="114300">
              <a:buClr>
                <a:schemeClr val="accent1">
                  <a:lumMod val="60000"/>
                  <a:lumOff val="40000"/>
                </a:schemeClr>
              </a:buClr>
              <a:buSzPct val="110000"/>
            </a:pPr>
            <a:r>
              <a:rPr lang="tr-TR" sz="4000" dirty="0">
                <a:solidFill>
                  <a:schemeClr val="accent1"/>
                </a:solidFill>
                <a:latin typeface="Arial"/>
                <a:cs typeface="Arial"/>
              </a:rPr>
              <a:t>İLK KAYIT VE KAYIT YENİLEME</a:t>
            </a:r>
          </a:p>
        </p:txBody>
      </p:sp>
      <p:sp>
        <p:nvSpPr>
          <p:cNvPr id="2" name="İçerik Yer Tutucusu 1"/>
          <p:cNvSpPr>
            <a:spLocks noGrp="1"/>
          </p:cNvSpPr>
          <p:nvPr>
            <p:ph idx="1"/>
          </p:nvPr>
        </p:nvSpPr>
        <p:spPr>
          <a:xfrm>
            <a:off x="395536" y="1628800"/>
            <a:ext cx="8352928" cy="4248472"/>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r>
              <a:rPr lang="tr-TR" sz="2000" dirty="0">
                <a:solidFill>
                  <a:schemeClr val="tx1"/>
                </a:solidFill>
              </a:rPr>
              <a:t>Her yarıyılda akademik takvimde belirtilen süre içinde ders kaydı yapılmalıdır. </a:t>
            </a:r>
          </a:p>
          <a:p>
            <a:pPr marL="114300" indent="0" algn="just">
              <a:buNone/>
            </a:pPr>
            <a:r>
              <a:rPr lang="tr-TR" sz="2000" dirty="0">
                <a:solidFill>
                  <a:schemeClr val="tx1"/>
                </a:solidFill>
              </a:rPr>
              <a:t>Ders kaydının tamamlanabilmesi için (öğrenim katkı payı (harç) yatırılması) ders seçimi yapılarak danışman onayına gönderilmesi ve danışman tarafından kesin kaydın yapılmış olması gerekir. </a:t>
            </a:r>
          </a:p>
          <a:p>
            <a:pPr marL="114300" indent="0" algn="just">
              <a:buNone/>
            </a:pPr>
            <a:r>
              <a:rPr lang="tr-TR" sz="2000" dirty="0">
                <a:solidFill>
                  <a:schemeClr val="tx1"/>
                </a:solidFill>
              </a:rPr>
              <a:t>Tüm ders kayıt işlemleri Bilgi Yönetim Sistemi (BYS) üzerinden yapılır </a:t>
            </a:r>
            <a:r>
              <a:rPr lang="tr-TR" sz="2000" b="1" dirty="0">
                <a:solidFill>
                  <a:srgbClr val="FF0000"/>
                </a:solidFill>
              </a:rPr>
              <a:t>Ders kayıtlarını yaptırmayan öğrenciler ders alamazlar, sınavlara giremezler</a:t>
            </a:r>
            <a:r>
              <a:rPr lang="tr-TR" sz="2000" dirty="0">
                <a:solidFill>
                  <a:schemeClr val="tx1"/>
                </a:solidFill>
              </a:rPr>
              <a:t>.</a:t>
            </a:r>
          </a:p>
        </p:txBody>
      </p:sp>
    </p:spTree>
    <p:extLst>
      <p:ext uri="{BB962C8B-B14F-4D97-AF65-F5344CB8AC3E}">
        <p14:creationId xmlns:p14="http://schemas.microsoft.com/office/powerpoint/2010/main" val="1817144588"/>
      </p:ext>
    </p:extLst>
  </p:cSld>
  <p:clrMapOvr>
    <a:masterClrMapping/>
  </p:clrMapOvr>
  <p:transition spd="slow">
    <p:wipe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476672"/>
            <a:ext cx="8229600" cy="1296144"/>
          </a:xfrm>
        </p:spPr>
        <p:txBody>
          <a:bodyPr>
            <a:noAutofit/>
          </a:bodyPr>
          <a:lstStyle/>
          <a:p>
            <a:r>
              <a:rPr lang="tr-TR" sz="2800" b="1" dirty="0">
                <a:hlinkClick r:id="rId2"/>
              </a:rPr>
              <a:t>DERSLER, SINAVLAR VE NOT SİSTEMİ</a:t>
            </a:r>
            <a:r>
              <a:rPr lang="tr-TR" sz="2800" b="1" dirty="0"/>
              <a:t/>
            </a:r>
            <a:br>
              <a:rPr lang="tr-TR" sz="2800" b="1" dirty="0"/>
            </a:br>
            <a:r>
              <a:rPr lang="tr-TR" sz="2800" b="1" dirty="0">
                <a:hlinkClick r:id="rId3"/>
              </a:rPr>
              <a:t>(Öğrenci İşleri Daire Başkanlığı)</a:t>
            </a:r>
            <a:endParaRPr lang="tr-TR" sz="2800" b="1" dirty="0"/>
          </a:p>
        </p:txBody>
      </p:sp>
      <p:sp>
        <p:nvSpPr>
          <p:cNvPr id="2" name="İçerik Yer Tutucusu 1"/>
          <p:cNvSpPr>
            <a:spLocks noGrp="1"/>
          </p:cNvSpPr>
          <p:nvPr>
            <p:ph idx="1"/>
          </p:nvPr>
        </p:nvSpPr>
        <p:spPr>
          <a:xfrm>
            <a:off x="1187624" y="1628800"/>
            <a:ext cx="6804248" cy="4467952"/>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r>
              <a:rPr lang="tr-TR" sz="2000" b="1" dirty="0">
                <a:solidFill>
                  <a:srgbClr val="FF0000"/>
                </a:solidFill>
              </a:rPr>
              <a:t>DANIŞMAN</a:t>
            </a:r>
          </a:p>
          <a:p>
            <a:pPr marL="114300" indent="0" algn="just">
              <a:buNone/>
            </a:pPr>
            <a:r>
              <a:rPr lang="tr-TR" sz="2000" dirty="0">
                <a:solidFill>
                  <a:schemeClr val="tx1"/>
                </a:solidFill>
              </a:rPr>
              <a:t>Her öğrenciye, uygun bir akademik program izlemesinin sağlanması için bir öğretim üyesi/görevlisi danışman  olarak atanır. </a:t>
            </a:r>
          </a:p>
          <a:p>
            <a:pPr marL="114300" indent="0" algn="just">
              <a:buNone/>
            </a:pPr>
            <a:r>
              <a:rPr lang="tr-TR" sz="2000" dirty="0">
                <a:solidFill>
                  <a:schemeClr val="tx1"/>
                </a:solidFill>
              </a:rPr>
              <a:t>Öğrencinin her yarıyıl  izleyeceği dersler ve bunlarda yapılacak değişiklikler, öğrencinin başarı durumu göz  önünde tutularak danışmanı tarafından onaylanmadıkça kesinleşmez. </a:t>
            </a:r>
          </a:p>
          <a:p>
            <a:pPr marL="114300" indent="0" algn="just">
              <a:buNone/>
            </a:pPr>
            <a:r>
              <a:rPr lang="tr-TR" sz="2000" dirty="0">
                <a:solidFill>
                  <a:schemeClr val="tx1"/>
                </a:solidFill>
              </a:rPr>
              <a:t>Derslerle ve okulla ilgili her türlü sorununuzda ilk başvuracağınız kişi danışmanınızdır. </a:t>
            </a:r>
          </a:p>
        </p:txBody>
      </p:sp>
    </p:spTree>
    <p:extLst>
      <p:ext uri="{BB962C8B-B14F-4D97-AF65-F5344CB8AC3E}">
        <p14:creationId xmlns:p14="http://schemas.microsoft.com/office/powerpoint/2010/main" val="1817144588"/>
      </p:ext>
    </p:extLst>
  </p:cSld>
  <p:clrMapOvr>
    <a:masterClrMapping/>
  </p:clrMapOvr>
  <p:transition spd="slow">
    <p:wipe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p:cNvSpPr>
            <a:spLocks noGrp="1"/>
          </p:cNvSpPr>
          <p:nvPr>
            <p:ph type="title"/>
          </p:nvPr>
        </p:nvSpPr>
        <p:spPr>
          <a:xfrm>
            <a:off x="539552" y="260648"/>
            <a:ext cx="8229600" cy="1296144"/>
          </a:xfrm>
        </p:spPr>
        <p:txBody>
          <a:bodyPr>
            <a:noAutofit/>
          </a:bodyPr>
          <a:lstStyle/>
          <a:p>
            <a:pPr algn="ctr"/>
            <a:r>
              <a:rPr lang="tr-TR" sz="3600" b="1" dirty="0"/>
              <a:t/>
            </a:r>
            <a:br>
              <a:rPr lang="tr-TR" sz="3600" b="1" dirty="0"/>
            </a:br>
            <a:r>
              <a:rPr lang="tr-TR" sz="3200" b="1" dirty="0">
                <a:hlinkClick r:id="rId2"/>
              </a:rPr>
              <a:t>DERSLER, SINAVLAR VE NOT SİSTEMİ</a:t>
            </a:r>
            <a:endParaRPr lang="tr-TR" sz="3200" b="1" dirty="0"/>
          </a:p>
        </p:txBody>
      </p:sp>
      <p:sp>
        <p:nvSpPr>
          <p:cNvPr id="3" name="İçerik Yer Tutucusu 2"/>
          <p:cNvSpPr>
            <a:spLocks noGrp="1"/>
          </p:cNvSpPr>
          <p:nvPr>
            <p:ph idx="1"/>
          </p:nvPr>
        </p:nvSpPr>
        <p:spPr>
          <a:xfrm>
            <a:off x="755576" y="1844824"/>
            <a:ext cx="7776864" cy="4176464"/>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r>
              <a:rPr lang="tr-TR" sz="2000" dirty="0">
                <a:solidFill>
                  <a:schemeClr val="tx1"/>
                </a:solidFill>
              </a:rPr>
              <a:t>Öğrenciler her dönem başında akademik takvimde belirtilen tarihlerde ders seçme işlemlerini yaparak danışman onayına göndermek zorundadır. </a:t>
            </a:r>
          </a:p>
          <a:p>
            <a:pPr marL="114300" indent="0" algn="just">
              <a:buNone/>
            </a:pPr>
            <a:r>
              <a:rPr lang="tr-TR" sz="2000" dirty="0">
                <a:solidFill>
                  <a:schemeClr val="tx1"/>
                </a:solidFill>
              </a:rPr>
              <a:t>Ders seçme işlemini zamanında ve doğru yapmayan öğrenciler ilgili dersi alamazlar.</a:t>
            </a:r>
          </a:p>
          <a:p>
            <a:pPr marL="114300" indent="0" algn="just">
              <a:buNone/>
            </a:pPr>
            <a:r>
              <a:rPr lang="tr-TR" sz="2000" b="1" dirty="0">
                <a:solidFill>
                  <a:srgbClr val="FF0000"/>
                </a:solidFill>
              </a:rPr>
              <a:t>Ders seçme işleminin sonunda danışmanınızın derslerinizi onayladığından mutlaka emin olunuz.</a:t>
            </a:r>
          </a:p>
        </p:txBody>
      </p:sp>
    </p:spTree>
    <p:extLst>
      <p:ext uri="{BB962C8B-B14F-4D97-AF65-F5344CB8AC3E}">
        <p14:creationId xmlns:p14="http://schemas.microsoft.com/office/powerpoint/2010/main" val="1717313660"/>
      </p:ext>
    </p:extLst>
  </p:cSld>
  <p:clrMapOvr>
    <a:masterClrMapping/>
  </p:clrMapOvr>
  <p:transition spd="slow">
    <p:wipe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539552" y="476672"/>
            <a:ext cx="8229600" cy="1268760"/>
          </a:xfrm>
        </p:spPr>
        <p:txBody>
          <a:bodyPr>
            <a:noAutofit/>
          </a:bodyPr>
          <a:lstStyle/>
          <a:p>
            <a:pPr marL="114300">
              <a:buClr>
                <a:schemeClr val="accent1">
                  <a:lumMod val="60000"/>
                  <a:lumOff val="40000"/>
                </a:schemeClr>
              </a:buClr>
              <a:buSzPct val="110000"/>
            </a:pPr>
            <a:r>
              <a:rPr lang="tr-TR" sz="4000" dirty="0">
                <a:solidFill>
                  <a:schemeClr val="tx1"/>
                </a:solidFill>
                <a:effectLst/>
              </a:rPr>
              <a:t/>
            </a:r>
            <a:br>
              <a:rPr lang="tr-TR" sz="4000" dirty="0">
                <a:solidFill>
                  <a:schemeClr val="tx1"/>
                </a:solidFill>
                <a:effectLst/>
              </a:rPr>
            </a:br>
            <a:r>
              <a:rPr lang="tr-TR" sz="3200" dirty="0">
                <a:solidFill>
                  <a:schemeClr val="accent1"/>
                </a:solidFill>
                <a:latin typeface="Arial"/>
                <a:cs typeface="Arial"/>
              </a:rPr>
              <a:t>DERSLER, SINAVLAR VE NOT SİSTEMİ</a:t>
            </a:r>
          </a:p>
        </p:txBody>
      </p:sp>
      <p:sp>
        <p:nvSpPr>
          <p:cNvPr id="2" name="İçerik Yer Tutucusu 1"/>
          <p:cNvSpPr>
            <a:spLocks noGrp="1"/>
          </p:cNvSpPr>
          <p:nvPr>
            <p:ph idx="1"/>
          </p:nvPr>
        </p:nvSpPr>
        <p:spPr>
          <a:xfrm>
            <a:off x="827584" y="1844824"/>
            <a:ext cx="7416824" cy="3600400"/>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r>
              <a:rPr lang="tr-TR" sz="2000" b="1" dirty="0">
                <a:solidFill>
                  <a:schemeClr val="tx1"/>
                </a:solidFill>
              </a:rPr>
              <a:t>DERS ALMA ESASLARI</a:t>
            </a:r>
          </a:p>
          <a:p>
            <a:pPr marL="114300" indent="0" algn="just">
              <a:buNone/>
            </a:pPr>
            <a:endParaRPr lang="tr-TR" sz="2000" b="1" dirty="0">
              <a:solidFill>
                <a:schemeClr val="tx1"/>
              </a:solidFill>
            </a:endParaRPr>
          </a:p>
          <a:p>
            <a:pPr marL="114300" indent="0" algn="just">
              <a:buNone/>
            </a:pPr>
            <a:r>
              <a:rPr lang="tr-TR" sz="2000" dirty="0">
                <a:solidFill>
                  <a:schemeClr val="tx1"/>
                </a:solidFill>
              </a:rPr>
              <a:t>Derslerini dönem başında seçen öğrenciler, oluşabilecek aksaklık ve sorunlar nedeniyle bazı derslerini akademik takvimde belirtilen « </a:t>
            </a:r>
            <a:r>
              <a:rPr lang="tr-TR" sz="2000" b="1" dirty="0">
                <a:solidFill>
                  <a:srgbClr val="FF0000"/>
                </a:solidFill>
              </a:rPr>
              <a:t>DERS EKLEME ÇIKARMA </a:t>
            </a:r>
            <a:r>
              <a:rPr lang="tr-TR" sz="2000" dirty="0">
                <a:solidFill>
                  <a:schemeClr val="tx1"/>
                </a:solidFill>
              </a:rPr>
              <a:t>» tarihleri arasında danışmanları eşliğinde değiştirebilirler.</a:t>
            </a:r>
          </a:p>
        </p:txBody>
      </p:sp>
    </p:spTree>
    <p:extLst>
      <p:ext uri="{BB962C8B-B14F-4D97-AF65-F5344CB8AC3E}">
        <p14:creationId xmlns:p14="http://schemas.microsoft.com/office/powerpoint/2010/main" val="2848196546"/>
      </p:ext>
    </p:extLst>
  </p:cSld>
  <p:clrMapOvr>
    <a:masterClrMapping/>
  </p:clrMapOvr>
  <p:transition spd="slow">
    <p:wipe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p:cNvSpPr>
            <a:spLocks noGrp="1"/>
          </p:cNvSpPr>
          <p:nvPr>
            <p:ph type="title"/>
          </p:nvPr>
        </p:nvSpPr>
        <p:spPr>
          <a:xfrm>
            <a:off x="539552" y="476672"/>
            <a:ext cx="8229600" cy="1035496"/>
          </a:xfrm>
        </p:spPr>
        <p:txBody>
          <a:bodyPr>
            <a:noAutofit/>
          </a:bodyPr>
          <a:lstStyle/>
          <a:p>
            <a:r>
              <a:rPr lang="tr-TR" sz="4000" dirty="0">
                <a:solidFill>
                  <a:schemeClr val="tx1"/>
                </a:solidFill>
                <a:effectLst/>
              </a:rPr>
              <a:t/>
            </a:r>
            <a:br>
              <a:rPr lang="tr-TR" sz="4000" dirty="0">
                <a:solidFill>
                  <a:schemeClr val="tx1"/>
                </a:solidFill>
                <a:effectLst/>
              </a:rPr>
            </a:br>
            <a:r>
              <a:rPr lang="tr-TR" sz="3200" dirty="0">
                <a:solidFill>
                  <a:schemeClr val="accent1"/>
                </a:solidFill>
                <a:latin typeface="Arial"/>
                <a:cs typeface="Arial"/>
              </a:rPr>
              <a:t>DERSLER, SINAVLARVE NOT SİSTEMİ</a:t>
            </a:r>
          </a:p>
        </p:txBody>
      </p:sp>
      <p:sp>
        <p:nvSpPr>
          <p:cNvPr id="3" name="İçerik Yer Tutucusu 2"/>
          <p:cNvSpPr>
            <a:spLocks noGrp="1"/>
          </p:cNvSpPr>
          <p:nvPr>
            <p:ph idx="1"/>
          </p:nvPr>
        </p:nvSpPr>
        <p:spPr>
          <a:xfrm>
            <a:off x="395536" y="1700808"/>
            <a:ext cx="8216316" cy="4725144"/>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r>
              <a:rPr lang="tr-TR" sz="2000" dirty="0">
                <a:solidFill>
                  <a:schemeClr val="tx1"/>
                </a:solidFill>
              </a:rPr>
              <a:t>Dersler; zorunlu dersler, ortak zorunlu dersler ve seçimlik dersleri olarak gruplandırılır. </a:t>
            </a:r>
          </a:p>
          <a:p>
            <a:pPr marL="114300" indent="0" algn="just">
              <a:buNone/>
            </a:pPr>
            <a:r>
              <a:rPr lang="tr-TR" sz="2000" b="1" dirty="0">
                <a:solidFill>
                  <a:srgbClr val="FF0000"/>
                </a:solidFill>
              </a:rPr>
              <a:t>a) Zorunlu dersler: </a:t>
            </a:r>
            <a:r>
              <a:rPr lang="tr-TR" sz="2000" dirty="0">
                <a:solidFill>
                  <a:schemeClr val="tx1"/>
                </a:solidFill>
              </a:rPr>
              <a:t>Öğrencinin kaydolduğu programda almakla yükümlü olduğu derslerdir. </a:t>
            </a:r>
          </a:p>
          <a:p>
            <a:pPr marL="114300" indent="0" algn="just">
              <a:buNone/>
            </a:pPr>
            <a:r>
              <a:rPr lang="tr-TR" sz="2000" b="1" dirty="0">
                <a:solidFill>
                  <a:srgbClr val="FF0000"/>
                </a:solidFill>
              </a:rPr>
              <a:t>b) Ortak zorunlu dersler: </a:t>
            </a:r>
            <a:r>
              <a:rPr lang="tr-TR" sz="2000" dirty="0">
                <a:solidFill>
                  <a:schemeClr val="tx1"/>
                </a:solidFill>
              </a:rPr>
              <a:t>Atatürk İlkeleri ve İnkılâp Tarihi, Türk Dili ile Yabancı Dil dersleri ortak zorunlu derslerdir. </a:t>
            </a:r>
          </a:p>
          <a:p>
            <a:pPr marL="114300" indent="0" algn="just">
              <a:buNone/>
            </a:pPr>
            <a:r>
              <a:rPr lang="tr-TR" sz="2000" dirty="0">
                <a:solidFill>
                  <a:schemeClr val="tx1"/>
                </a:solidFill>
              </a:rPr>
              <a:t>Ortak zorunlu dersler UZEM tarafından asenkron olarak sunulmaktadır.  </a:t>
            </a:r>
            <a:r>
              <a:rPr lang="tr-TR" sz="2000" b="1" dirty="0">
                <a:solidFill>
                  <a:srgbClr val="FF0000"/>
                </a:solidFill>
              </a:rPr>
              <a:t> </a:t>
            </a:r>
            <a:r>
              <a:rPr lang="tr-TR" sz="2000" b="1" dirty="0">
                <a:solidFill>
                  <a:srgbClr val="FF0000"/>
                </a:solidFill>
                <a:hlinkClick r:id="rId2"/>
              </a:rPr>
              <a:t>https://ues.marmara.edu.tr/</a:t>
            </a:r>
            <a:endParaRPr lang="tr-TR" sz="2000" b="1" dirty="0">
              <a:solidFill>
                <a:srgbClr val="FF0000"/>
              </a:solidFill>
            </a:endParaRPr>
          </a:p>
          <a:p>
            <a:pPr marL="114300" indent="0" algn="just">
              <a:buNone/>
            </a:pPr>
            <a:r>
              <a:rPr lang="tr-TR" b="1" dirty="0">
                <a:solidFill>
                  <a:srgbClr val="FF0000"/>
                </a:solidFill>
              </a:rPr>
              <a:t>c) Seçmeli dersler: </a:t>
            </a:r>
            <a:r>
              <a:rPr lang="tr-TR" dirty="0">
                <a:solidFill>
                  <a:schemeClr val="tx1"/>
                </a:solidFill>
              </a:rPr>
              <a:t>Her dönem açılan </a:t>
            </a:r>
            <a:r>
              <a:rPr lang="tr-TR" dirty="0" err="1">
                <a:solidFill>
                  <a:schemeClr val="tx1"/>
                </a:solidFill>
              </a:rPr>
              <a:t>şemeli</a:t>
            </a:r>
            <a:r>
              <a:rPr lang="tr-TR" dirty="0">
                <a:solidFill>
                  <a:schemeClr val="tx1"/>
                </a:solidFill>
              </a:rPr>
              <a:t> dersler içinde, o havuz içinde tanımlanan derslerden seçilmek zorundadır.</a:t>
            </a:r>
          </a:p>
        </p:txBody>
      </p:sp>
    </p:spTree>
    <p:extLst>
      <p:ext uri="{BB962C8B-B14F-4D97-AF65-F5344CB8AC3E}">
        <p14:creationId xmlns:p14="http://schemas.microsoft.com/office/powerpoint/2010/main" val="253229351"/>
      </p:ext>
    </p:extLst>
  </p:cSld>
  <p:clrMapOvr>
    <a:masterClrMapping/>
  </p:clrMapOvr>
  <p:transition spd="slow">
    <p:wipe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Başlık 2"/>
          <p:cNvSpPr>
            <a:spLocks noGrp="1"/>
          </p:cNvSpPr>
          <p:nvPr>
            <p:ph type="title"/>
          </p:nvPr>
        </p:nvSpPr>
        <p:spPr>
          <a:xfrm>
            <a:off x="539552" y="548680"/>
            <a:ext cx="8229600" cy="1035496"/>
          </a:xfrm>
        </p:spPr>
        <p:txBody>
          <a:bodyPr>
            <a:noAutofit/>
          </a:bodyPr>
          <a:lstStyle/>
          <a:p>
            <a:r>
              <a:rPr lang="tr-TR" sz="4000" dirty="0">
                <a:solidFill>
                  <a:schemeClr val="tx1"/>
                </a:solidFill>
                <a:effectLst/>
              </a:rPr>
              <a:t/>
            </a:r>
            <a:br>
              <a:rPr lang="tr-TR" sz="4000" dirty="0">
                <a:solidFill>
                  <a:schemeClr val="tx1"/>
                </a:solidFill>
                <a:effectLst/>
              </a:rPr>
            </a:br>
            <a:r>
              <a:rPr lang="tr-TR" sz="3200" dirty="0">
                <a:solidFill>
                  <a:schemeClr val="accent1"/>
                </a:solidFill>
                <a:latin typeface="Arial"/>
                <a:cs typeface="Arial"/>
              </a:rPr>
              <a:t>DERSLER, SINAVLAR VE NOT SİSTEMİ</a:t>
            </a:r>
          </a:p>
        </p:txBody>
      </p:sp>
      <p:sp>
        <p:nvSpPr>
          <p:cNvPr id="2" name="İçerik Yer Tutucusu 1"/>
          <p:cNvSpPr>
            <a:spLocks noGrp="1"/>
          </p:cNvSpPr>
          <p:nvPr>
            <p:ph idx="1"/>
          </p:nvPr>
        </p:nvSpPr>
        <p:spPr>
          <a:xfrm>
            <a:off x="611560" y="1484784"/>
            <a:ext cx="7812360" cy="4824536"/>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14300" indent="0" algn="just">
              <a:buNone/>
            </a:pPr>
            <a:r>
              <a:rPr lang="tr-TR" sz="2000" b="1" dirty="0">
                <a:solidFill>
                  <a:schemeClr val="tx1"/>
                </a:solidFill>
              </a:rPr>
              <a:t>DERS ALMA ESASLARI</a:t>
            </a:r>
          </a:p>
          <a:p>
            <a:pPr marL="114300" indent="0" algn="just">
              <a:buNone/>
            </a:pPr>
            <a:r>
              <a:rPr lang="tr-TR" sz="2000" dirty="0">
                <a:solidFill>
                  <a:schemeClr val="tx1"/>
                </a:solidFill>
              </a:rPr>
              <a:t>Üçüncü yarıyıldan itibaren, yarıyıl başı genel ağırlıklı not ortalaması (GANO) </a:t>
            </a:r>
            <a:r>
              <a:rPr lang="tr-TR" sz="2000" b="1" dirty="0">
                <a:solidFill>
                  <a:srgbClr val="FF0000"/>
                </a:solidFill>
              </a:rPr>
              <a:t>1,80’in altında olan öğrenciler;.</a:t>
            </a:r>
          </a:p>
          <a:p>
            <a:pPr marL="114300" indent="0" algn="just">
              <a:buNone/>
            </a:pPr>
            <a:r>
              <a:rPr lang="tr-TR" sz="2000" dirty="0">
                <a:solidFill>
                  <a:schemeClr val="tx1"/>
                </a:solidFill>
              </a:rPr>
              <a:t>İlgili yarıyıl derslerini almayıp, önceki yarıyıllardan önkoşul derslerini göz önünde bulundurarak ders almak zorundadır. </a:t>
            </a:r>
          </a:p>
          <a:p>
            <a:pPr marL="114300" indent="0" algn="just">
              <a:buNone/>
            </a:pPr>
            <a:r>
              <a:rPr lang="tr-TR" sz="2000" dirty="0">
                <a:solidFill>
                  <a:schemeClr val="tx1"/>
                </a:solidFill>
              </a:rPr>
              <a:t>Bu durumdaki öğrenciler ayrıca, GANO yükseltme amacıyla önceki yarıyıllarda DD ve DC notu aldıkları dersleri de tekrar edebilirler.</a:t>
            </a:r>
          </a:p>
        </p:txBody>
      </p:sp>
    </p:spTree>
    <p:extLst>
      <p:ext uri="{BB962C8B-B14F-4D97-AF65-F5344CB8AC3E}">
        <p14:creationId xmlns:p14="http://schemas.microsoft.com/office/powerpoint/2010/main" val="1256146618"/>
      </p:ext>
    </p:extLst>
  </p:cSld>
  <p:clrMapOvr>
    <a:masterClrMapping/>
  </p:clrMapOvr>
  <p:transition spd="slow">
    <p:wipe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59632" y="620688"/>
            <a:ext cx="6696744" cy="936104"/>
          </a:xfrm>
        </p:spPr>
        <p:txBody>
          <a:bodyPr>
            <a:normAutofit/>
          </a:bodyPr>
          <a:lstStyle/>
          <a:p>
            <a:pPr algn="ctr"/>
            <a:r>
              <a:rPr lang="tr-TR" sz="4000" dirty="0">
                <a:solidFill>
                  <a:schemeClr val="accent1"/>
                </a:solidFill>
              </a:rPr>
              <a:t>Ders Alma Esasları</a:t>
            </a:r>
          </a:p>
        </p:txBody>
      </p:sp>
      <p:sp>
        <p:nvSpPr>
          <p:cNvPr id="3" name="İçerik Yer Tutucusu 2"/>
          <p:cNvSpPr>
            <a:spLocks noGrp="1"/>
          </p:cNvSpPr>
          <p:nvPr>
            <p:ph idx="1"/>
          </p:nvPr>
        </p:nvSpPr>
        <p:spPr>
          <a:xfrm>
            <a:off x="611560" y="1556792"/>
            <a:ext cx="7740352" cy="4392488"/>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263650" lvl="3" indent="-295275">
              <a:spcBef>
                <a:spcPts val="600"/>
              </a:spcBef>
              <a:buClr>
                <a:schemeClr val="accent1">
                  <a:lumMod val="75000"/>
                </a:schemeClr>
              </a:buClr>
              <a:buSzPct val="110000"/>
              <a:buFont typeface="Wingdings 2" pitchFamily="18" charset="2"/>
              <a:buChar char=""/>
            </a:pPr>
            <a:r>
              <a:rPr lang="tr-TR" sz="1800" dirty="0">
                <a:solidFill>
                  <a:schemeClr val="tx1"/>
                </a:solidFill>
              </a:rPr>
              <a:t>Ders tekrarı ile GANO’ sunu istenilen düzeye (1,80) getiren öğrenciler, normal öğretim programlarına devam eder. </a:t>
            </a:r>
          </a:p>
          <a:p>
            <a:pPr marL="114300" indent="0" algn="just">
              <a:spcBef>
                <a:spcPts val="2000"/>
              </a:spcBef>
              <a:buClr>
                <a:schemeClr val="accent1">
                  <a:lumMod val="60000"/>
                  <a:lumOff val="40000"/>
                </a:schemeClr>
              </a:buClr>
              <a:buSzPct val="110000"/>
              <a:buFont typeface="Wingdings 2" pitchFamily="18" charset="2"/>
              <a:buNone/>
            </a:pPr>
            <a:r>
              <a:rPr lang="tr-TR" sz="2000" b="1" dirty="0">
                <a:solidFill>
                  <a:schemeClr val="tx1"/>
                </a:solidFill>
              </a:rPr>
              <a:t>GANO’ su en az 3,00 olan öğrenciler, bir yarıyılda alınabilecek toplam ders sayısını geçmemek koşulu ile üst yarıyıllardan ders alabilir.</a:t>
            </a:r>
          </a:p>
          <a:p>
            <a:pPr marL="1263650" lvl="3" indent="-295275">
              <a:spcBef>
                <a:spcPts val="600"/>
              </a:spcBef>
              <a:buClr>
                <a:schemeClr val="accent1">
                  <a:lumMod val="75000"/>
                </a:schemeClr>
              </a:buClr>
              <a:buSzPct val="110000"/>
              <a:buFont typeface="Wingdings 2" pitchFamily="18" charset="2"/>
              <a:buChar char=""/>
            </a:pPr>
            <a:endParaRPr lang="tr-TR" sz="1800" dirty="0">
              <a:solidFill>
                <a:schemeClr val="tx1"/>
              </a:solidFill>
            </a:endParaRPr>
          </a:p>
          <a:p>
            <a:pPr marL="1263650" lvl="3" indent="-295275">
              <a:spcBef>
                <a:spcPts val="600"/>
              </a:spcBef>
              <a:buClr>
                <a:schemeClr val="accent1">
                  <a:lumMod val="75000"/>
                </a:schemeClr>
              </a:buClr>
              <a:buSzPct val="110000"/>
              <a:buFont typeface="Wingdings 2" pitchFamily="18" charset="2"/>
              <a:buChar char=""/>
            </a:pPr>
            <a:r>
              <a:rPr lang="tr-TR" sz="2400" b="1" dirty="0">
                <a:solidFill>
                  <a:srgbClr val="FF0000"/>
                </a:solidFill>
              </a:rPr>
              <a:t>Öğrencilerin mezun olabilmeleri için </a:t>
            </a:r>
          </a:p>
          <a:p>
            <a:pPr marL="1263650" lvl="3" indent="-295275">
              <a:spcBef>
                <a:spcPts val="600"/>
              </a:spcBef>
              <a:buClr>
                <a:schemeClr val="accent1">
                  <a:lumMod val="75000"/>
                </a:schemeClr>
              </a:buClr>
              <a:buSzPct val="110000"/>
              <a:buFont typeface="Wingdings 2" pitchFamily="18" charset="2"/>
              <a:buChar char=""/>
            </a:pPr>
            <a:r>
              <a:rPr lang="tr-TR" sz="2400" b="1" dirty="0">
                <a:solidFill>
                  <a:srgbClr val="FF0000"/>
                </a:solidFill>
              </a:rPr>
              <a:t>GANO’nun  2,00  veya üstünde olması  zorunludur</a:t>
            </a:r>
            <a:r>
              <a:rPr lang="tr-TR" sz="2400" dirty="0">
                <a:solidFill>
                  <a:schemeClr val="tx1"/>
                </a:solidFill>
              </a:rPr>
              <a:t>.</a:t>
            </a:r>
          </a:p>
        </p:txBody>
      </p:sp>
    </p:spTree>
    <p:extLst>
      <p:ext uri="{BB962C8B-B14F-4D97-AF65-F5344CB8AC3E}">
        <p14:creationId xmlns:p14="http://schemas.microsoft.com/office/powerpoint/2010/main" val="2765409887"/>
      </p:ext>
    </p:extLst>
  </p:cSld>
  <p:clrMapOvr>
    <a:masterClrMapping/>
  </p:clrMapOvr>
  <p:transition spd="slow">
    <p:wipe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pPr marL="114300" indent="0">
              <a:buClr>
                <a:schemeClr val="accent1">
                  <a:lumMod val="60000"/>
                  <a:lumOff val="40000"/>
                </a:schemeClr>
              </a:buClr>
              <a:buSzPct val="110000"/>
            </a:pPr>
            <a:r>
              <a:rPr lang="tr-TR" sz="4000" dirty="0">
                <a:solidFill>
                  <a:schemeClr val="accent1"/>
                </a:solidFill>
                <a:latin typeface="Arial"/>
                <a:cs typeface="Arial"/>
              </a:rPr>
              <a:t>Oryantasyon Programının İçeriği; </a:t>
            </a:r>
          </a:p>
        </p:txBody>
      </p:sp>
      <p:sp>
        <p:nvSpPr>
          <p:cNvPr id="3" name="İçerik Yer Tutucusu 2"/>
          <p:cNvSpPr>
            <a:spLocks noGrp="1"/>
          </p:cNvSpPr>
          <p:nvPr>
            <p:ph type="body" orient="vert" idx="1"/>
          </p:nvPr>
        </p:nvSpPr>
        <p:spPr>
          <a:xfrm>
            <a:off x="539552" y="1772816"/>
            <a:ext cx="8042276" cy="3882753"/>
          </a:xfrm>
          <a:noFill/>
          <a:ln>
            <a:noFill/>
          </a:ln>
        </p:spPr>
        <p:style>
          <a:lnRef idx="2">
            <a:schemeClr val="dk1"/>
          </a:lnRef>
          <a:fillRef idx="1">
            <a:schemeClr val="lt1"/>
          </a:fillRef>
          <a:effectRef idx="0">
            <a:schemeClr val="dk1"/>
          </a:effectRef>
          <a:fontRef idx="minor">
            <a:schemeClr val="dk1"/>
          </a:fontRef>
        </p:style>
        <p:txBody>
          <a:bodyPr vert="horz" tIns="108000">
            <a:normAutofit/>
          </a:bodyPr>
          <a:lstStyle/>
          <a:p>
            <a:pPr marL="457200" indent="-342900" algn="just">
              <a:buFont typeface="Wingdings" charset="2"/>
              <a:buChar char="§"/>
            </a:pPr>
            <a:r>
              <a:rPr lang="tr-TR" dirty="0">
                <a:solidFill>
                  <a:schemeClr val="tx1"/>
                </a:solidFill>
                <a:latin typeface="Arial"/>
                <a:cs typeface="Arial"/>
              </a:rPr>
              <a:t>Kampüs içi yaşam, </a:t>
            </a:r>
          </a:p>
          <a:p>
            <a:pPr marL="457200" indent="-342900" algn="just">
              <a:buFont typeface="Wingdings" charset="2"/>
              <a:buChar char="§"/>
            </a:pPr>
            <a:r>
              <a:rPr lang="tr-TR" dirty="0">
                <a:solidFill>
                  <a:schemeClr val="tx1"/>
                </a:solidFill>
                <a:latin typeface="Arial"/>
                <a:cs typeface="Arial"/>
              </a:rPr>
              <a:t>Üniversitemizin fizibilite imkânları,</a:t>
            </a:r>
          </a:p>
          <a:p>
            <a:pPr marL="457200" indent="-342900" algn="just">
              <a:buFont typeface="Wingdings" charset="2"/>
              <a:buChar char="§"/>
            </a:pPr>
            <a:r>
              <a:rPr lang="tr-TR" dirty="0">
                <a:solidFill>
                  <a:schemeClr val="tx1"/>
                </a:solidFill>
                <a:latin typeface="Arial"/>
                <a:cs typeface="Arial"/>
              </a:rPr>
              <a:t>Üniversitemiz eğitim - öğretim ve öğrenci mevzuatının ve YÖK disiplin yönetmeliği,</a:t>
            </a:r>
          </a:p>
          <a:p>
            <a:pPr marL="457200" indent="-342900" algn="just">
              <a:buFont typeface="Wingdings" charset="2"/>
              <a:buChar char="§"/>
            </a:pPr>
            <a:r>
              <a:rPr lang="tr-TR" dirty="0">
                <a:solidFill>
                  <a:schemeClr val="tx1"/>
                </a:solidFill>
                <a:latin typeface="Arial"/>
                <a:cs typeface="Arial"/>
              </a:rPr>
              <a:t>Yüksekokuldaki yetkili kişi veya birimlerle iletişim kurabilmelerini sağlayarak, en hızlı ve en doğru bilgiye ulaşma imkânlarının açıklanması şeklinde olacaktır. </a:t>
            </a:r>
          </a:p>
          <a:p>
            <a:pPr marL="114300" indent="0" algn="just">
              <a:buNone/>
            </a:pPr>
            <a:endParaRPr lang="tr-TR" sz="2400" dirty="0">
              <a:solidFill>
                <a:srgbClr val="000000"/>
              </a:solidFill>
            </a:endParaRPr>
          </a:p>
          <a:p>
            <a:pPr marL="114300" indent="0" algn="just">
              <a:buNone/>
            </a:pPr>
            <a:endParaRPr lang="tr-TR" sz="2400" dirty="0">
              <a:solidFill>
                <a:schemeClr val="lt1"/>
              </a:solidFill>
            </a:endParaRPr>
          </a:p>
          <a:p>
            <a:pPr marL="114300" indent="0" algn="just">
              <a:buNone/>
            </a:pPr>
            <a:endParaRPr lang="tr-TR" sz="2400" dirty="0"/>
          </a:p>
          <a:p>
            <a:pPr marL="114300" indent="0" algn="just">
              <a:buNone/>
            </a:pPr>
            <a:endParaRPr lang="tr-TR" sz="2400" dirty="0">
              <a:solidFill>
                <a:schemeClr val="lt1"/>
              </a:solidFill>
            </a:endParaRPr>
          </a:p>
        </p:txBody>
      </p:sp>
    </p:spTree>
    <p:extLst>
      <p:ext uri="{BB962C8B-B14F-4D97-AF65-F5344CB8AC3E}">
        <p14:creationId xmlns:p14="http://schemas.microsoft.com/office/powerpoint/2010/main" val="4130151712"/>
      </p:ext>
    </p:extLst>
  </p:cSld>
  <p:clrMapOvr>
    <a:masterClrMapping/>
  </p:clrMapOvr>
  <p:transition spd="slow">
    <p:wipe dir="u"/>
  </p:transition>
</p:sld>
</file>

<file path=ppt/slides/slide30.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467544" y="404664"/>
            <a:ext cx="8229600" cy="1143000"/>
          </a:xfrm>
        </p:spPr>
        <p:txBody>
          <a:bodyPr>
            <a:normAutofit/>
          </a:bodyPr>
          <a:lstStyle/>
          <a:p>
            <a:pPr algn="ctr"/>
            <a:r>
              <a:rPr lang="tr-TR" sz="4000" dirty="0">
                <a:solidFill>
                  <a:schemeClr val="accent1"/>
                </a:solidFill>
              </a:rPr>
              <a:t>Başarı Notu</a:t>
            </a:r>
          </a:p>
        </p:txBody>
      </p:sp>
      <p:sp>
        <p:nvSpPr>
          <p:cNvPr id="3" name="İçerik Yer Tutucusu 2"/>
          <p:cNvSpPr>
            <a:spLocks noGrp="1"/>
          </p:cNvSpPr>
          <p:nvPr>
            <p:ph idx="1"/>
          </p:nvPr>
        </p:nvSpPr>
        <p:spPr>
          <a:xfrm>
            <a:off x="-396552" y="1124744"/>
            <a:ext cx="9217024" cy="4968552"/>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263650" lvl="3" indent="-295275">
              <a:spcBef>
                <a:spcPts val="600"/>
              </a:spcBef>
              <a:buClr>
                <a:schemeClr val="accent1">
                  <a:lumMod val="75000"/>
                </a:schemeClr>
              </a:buClr>
              <a:buSzPct val="110000"/>
              <a:buFont typeface="Wingdings 2" pitchFamily="18" charset="2"/>
              <a:buChar char=""/>
            </a:pPr>
            <a:r>
              <a:rPr lang="tr-TR" sz="2000" dirty="0">
                <a:solidFill>
                  <a:schemeClr val="tx1"/>
                </a:solidFill>
              </a:rPr>
              <a:t>Başarı notu; yarıyıl/yıl içi değerlendirmesi ve yarıyıl/yıl sonu sınavı notlarından hesaplanır. </a:t>
            </a:r>
          </a:p>
          <a:p>
            <a:pPr marL="1263650" lvl="3" indent="-295275">
              <a:spcBef>
                <a:spcPts val="600"/>
              </a:spcBef>
              <a:buClr>
                <a:schemeClr val="accent1">
                  <a:lumMod val="75000"/>
                </a:schemeClr>
              </a:buClr>
              <a:buSzPct val="110000"/>
              <a:buFont typeface="Wingdings 2" pitchFamily="18" charset="2"/>
              <a:buChar char=""/>
            </a:pPr>
            <a:r>
              <a:rPr lang="tr-TR" sz="2000" dirty="0">
                <a:solidFill>
                  <a:schemeClr val="tx1"/>
                </a:solidFill>
              </a:rPr>
              <a:t>Yarıyıl/yıl içi ara sınavın/sınavların (VİZE) başarı notuna katkısı en az % 40’tır.</a:t>
            </a:r>
          </a:p>
          <a:p>
            <a:pPr marL="1263650" lvl="3" indent="-295275">
              <a:spcBef>
                <a:spcPts val="600"/>
              </a:spcBef>
              <a:buClr>
                <a:schemeClr val="accent1">
                  <a:lumMod val="75000"/>
                </a:schemeClr>
              </a:buClr>
              <a:buSzPct val="110000"/>
              <a:buFont typeface="Wingdings 2" pitchFamily="18" charset="2"/>
              <a:buChar char=""/>
            </a:pPr>
            <a:r>
              <a:rPr lang="tr-TR" sz="2000" dirty="0">
                <a:solidFill>
                  <a:schemeClr val="tx1"/>
                </a:solidFill>
              </a:rPr>
              <a:t>Yarıyıl/yıl sonu sınavının (FİNAL) başarı notuna katkısı % 60’tır.</a:t>
            </a:r>
          </a:p>
          <a:p>
            <a:pPr marL="1263650" lvl="3" indent="-295275">
              <a:spcBef>
                <a:spcPts val="600"/>
              </a:spcBef>
              <a:buClr>
                <a:schemeClr val="accent1">
                  <a:lumMod val="75000"/>
                </a:schemeClr>
              </a:buClr>
              <a:buSzPct val="110000"/>
              <a:buFont typeface="Wingdings 2" pitchFamily="18" charset="2"/>
              <a:buChar char=""/>
            </a:pPr>
            <a:r>
              <a:rPr lang="tr-TR" sz="2000" dirty="0">
                <a:solidFill>
                  <a:schemeClr val="tx1"/>
                </a:solidFill>
              </a:rPr>
              <a:t>Yarıyıl/yıl sonu veya Bütünleme sınavına girmeyen öğrenci ilgili dersten başarısız sayılır.</a:t>
            </a:r>
          </a:p>
          <a:p>
            <a:pPr marL="1263650" lvl="3" indent="-295275">
              <a:spcBef>
                <a:spcPts val="600"/>
              </a:spcBef>
              <a:buClr>
                <a:schemeClr val="accent1">
                  <a:lumMod val="75000"/>
                </a:schemeClr>
              </a:buClr>
              <a:buSzPct val="110000"/>
              <a:buFont typeface="Wingdings 2" pitchFamily="18" charset="2"/>
              <a:buChar char=""/>
            </a:pPr>
            <a:r>
              <a:rPr lang="tr-TR" sz="2400" dirty="0">
                <a:solidFill>
                  <a:srgbClr val="FF0000"/>
                </a:solidFill>
              </a:rPr>
              <a:t>Ara sınavları UZEM üzerinden gerçekleştirilecek derslerin başarı katsayıları ayrıca ilan edilecektir</a:t>
            </a:r>
            <a:r>
              <a:rPr lang="tr-TR" sz="2400" dirty="0">
                <a:solidFill>
                  <a:schemeClr val="tx1"/>
                </a:solidFill>
              </a:rPr>
              <a:t>. </a:t>
            </a:r>
          </a:p>
        </p:txBody>
      </p:sp>
    </p:spTree>
    <p:extLst>
      <p:ext uri="{BB962C8B-B14F-4D97-AF65-F5344CB8AC3E}">
        <p14:creationId xmlns:p14="http://schemas.microsoft.com/office/powerpoint/2010/main" val="633961186"/>
      </p:ext>
    </p:extLst>
  </p:cSld>
  <p:clrMapOvr>
    <a:overrideClrMapping bg1="dk1" tx1="lt1" bg2="dk2" tx2="lt2" accent1="accent1" accent2="accent2" accent3="accent3" accent4="accent4" accent5="accent5" accent6="accent6" hlink="hlink" folHlink="folHlink"/>
  </p:clrMapOvr>
  <p:transition spd="slow">
    <p:wipe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171400"/>
            <a:ext cx="8229600" cy="1296144"/>
          </a:xfrm>
        </p:spPr>
        <p:txBody>
          <a:bodyPr>
            <a:noAutofit/>
          </a:bodyPr>
          <a:lstStyle/>
          <a:p>
            <a:pPr algn="ctr"/>
            <a:r>
              <a:rPr lang="tr-TR" sz="4000" dirty="0">
                <a:solidFill>
                  <a:schemeClr val="tx1"/>
                </a:solidFill>
                <a:effectLst/>
              </a:rPr>
              <a:t/>
            </a:r>
            <a:br>
              <a:rPr lang="tr-TR" sz="4000" dirty="0">
                <a:solidFill>
                  <a:schemeClr val="tx1"/>
                </a:solidFill>
                <a:effectLst/>
              </a:rPr>
            </a:br>
            <a:r>
              <a:rPr lang="tr-TR" sz="3200" dirty="0">
                <a:solidFill>
                  <a:schemeClr val="accent1"/>
                </a:solidFill>
              </a:rPr>
              <a:t>DERSLER, SINAVLAR VE NOT SİSTEMİ</a:t>
            </a:r>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tretch/>
        </p:blipFill>
        <p:spPr bwMode="auto">
          <a:xfrm>
            <a:off x="1835696" y="1628800"/>
            <a:ext cx="6591300" cy="37057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İçerik Yer Tutucusu 1"/>
          <p:cNvSpPr txBox="1">
            <a:spLocks/>
          </p:cNvSpPr>
          <p:nvPr/>
        </p:nvSpPr>
        <p:spPr>
          <a:xfrm>
            <a:off x="0" y="5085184"/>
            <a:ext cx="8964488" cy="1296144"/>
          </a:xfrm>
          <a:prstGeom prst="rect">
            <a:avLst/>
          </a:prstGeo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lvl1pPr marL="365760" indent="-256032">
              <a:spcBef>
                <a:spcPts val="400"/>
              </a:spcBef>
              <a:spcAft>
                <a:spcPts val="0"/>
              </a:spcAft>
              <a:buClr>
                <a:schemeClr val="accent1"/>
              </a:buClr>
              <a:buSzPct val="68000"/>
              <a:buFont typeface="Wingdings 3"/>
              <a:buChar char=""/>
              <a:defRPr kumimoji="0" sz="2700">
                <a:solidFill>
                  <a:schemeClr val="lt1"/>
                </a:solidFill>
              </a:defRPr>
            </a:lvl1pPr>
            <a:lvl2pPr marL="621792" indent="-228600">
              <a:spcBef>
                <a:spcPts val="324"/>
              </a:spcBef>
              <a:buClr>
                <a:schemeClr val="accent1"/>
              </a:buClr>
              <a:buFont typeface="Verdana"/>
              <a:buChar char="◦"/>
              <a:defRPr kumimoji="0" sz="2300">
                <a:solidFill>
                  <a:schemeClr val="lt1"/>
                </a:solidFill>
              </a:defRPr>
            </a:lvl2pPr>
            <a:lvl3pPr marL="859536" indent="-228600">
              <a:spcBef>
                <a:spcPts val="350"/>
              </a:spcBef>
              <a:buClr>
                <a:schemeClr val="accent2"/>
              </a:buClr>
              <a:buSzPct val="100000"/>
              <a:buFont typeface="Wingdings 2"/>
              <a:buChar char=""/>
              <a:defRPr kumimoji="0" sz="2100">
                <a:solidFill>
                  <a:schemeClr val="lt1"/>
                </a:solidFill>
              </a:defRPr>
            </a:lvl3pPr>
            <a:lvl4pPr marL="1263650" lvl="3" indent="-295275">
              <a:spcBef>
                <a:spcPts val="600"/>
              </a:spcBef>
              <a:buClr>
                <a:schemeClr val="accent1">
                  <a:lumMod val="75000"/>
                </a:schemeClr>
              </a:buClr>
              <a:buSzPct val="110000"/>
              <a:buFont typeface="Wingdings 2" pitchFamily="18" charset="2"/>
              <a:buChar char=""/>
              <a:defRPr kumimoji="0" sz="2400"/>
            </a:lvl4pPr>
            <a:lvl5pPr marL="1371600" indent="-228600">
              <a:spcBef>
                <a:spcPts val="350"/>
              </a:spcBef>
              <a:buClr>
                <a:schemeClr val="accent2"/>
              </a:buClr>
              <a:buFont typeface="Wingdings 2"/>
              <a:buChar char=""/>
              <a:defRPr kumimoji="0">
                <a:solidFill>
                  <a:schemeClr val="lt1"/>
                </a:solidFill>
              </a:defRPr>
            </a:lvl5pPr>
            <a:lvl6pPr marL="1600200" indent="-228600">
              <a:spcBef>
                <a:spcPts val="350"/>
              </a:spcBef>
              <a:buClr>
                <a:schemeClr val="accent3"/>
              </a:buClr>
              <a:buFont typeface="Wingdings 2"/>
              <a:buChar char=""/>
              <a:defRPr kumimoji="0">
                <a:solidFill>
                  <a:schemeClr val="lt1"/>
                </a:solidFill>
              </a:defRPr>
            </a:lvl6pPr>
            <a:lvl7pPr marL="1828800" indent="-228600">
              <a:spcBef>
                <a:spcPts val="350"/>
              </a:spcBef>
              <a:buClr>
                <a:schemeClr val="accent3"/>
              </a:buClr>
              <a:buFont typeface="Wingdings 2"/>
              <a:buChar char=""/>
              <a:defRPr kumimoji="0" sz="1600">
                <a:solidFill>
                  <a:schemeClr val="lt1"/>
                </a:solidFill>
              </a:defRPr>
            </a:lvl7pPr>
            <a:lvl8pPr marL="2057400" indent="-228600">
              <a:spcBef>
                <a:spcPts val="350"/>
              </a:spcBef>
              <a:buClr>
                <a:schemeClr val="accent3"/>
              </a:buClr>
              <a:buFont typeface="Wingdings 2"/>
              <a:buChar char=""/>
              <a:defRPr kumimoji="0" sz="1600">
                <a:solidFill>
                  <a:schemeClr val="lt1"/>
                </a:solidFill>
              </a:defRPr>
            </a:lvl8pPr>
            <a:lvl9pPr marL="2286000" indent="-228600">
              <a:spcBef>
                <a:spcPts val="350"/>
              </a:spcBef>
              <a:buClr>
                <a:schemeClr val="accent3"/>
              </a:buClr>
              <a:buFont typeface="Wingdings 2"/>
              <a:buChar char=""/>
              <a:defRPr kumimoji="0" sz="1600" baseline="0">
                <a:solidFill>
                  <a:schemeClr val="lt1"/>
                </a:solidFill>
              </a:defRPr>
            </a:lvl9pPr>
            <a:extLst/>
          </a:lstStyle>
          <a:p>
            <a:endParaRPr lang="tr-TR" dirty="0">
              <a:solidFill>
                <a:srgbClr val="FF0000"/>
              </a:solidFill>
            </a:endParaRPr>
          </a:p>
          <a:p>
            <a:pPr algn="ctr"/>
            <a:r>
              <a:rPr lang="tr-TR" sz="2400" dirty="0">
                <a:solidFill>
                  <a:srgbClr val="FF0000"/>
                </a:solidFill>
              </a:rPr>
              <a:t>Mezun olabilmek için en az 2.00 genel not ortalamasına (GANO) sahip olmanız gerekmektedir.  </a:t>
            </a:r>
          </a:p>
        </p:txBody>
      </p:sp>
    </p:spTree>
    <p:extLst>
      <p:ext uri="{BB962C8B-B14F-4D97-AF65-F5344CB8AC3E}">
        <p14:creationId xmlns:p14="http://schemas.microsoft.com/office/powerpoint/2010/main" val="544729306"/>
      </p:ext>
    </p:extLst>
  </p:cSld>
  <p:clrMapOvr>
    <a:masterClrMapping/>
  </p:clrMapOvr>
  <p:transition spd="slow">
    <p:wipe dir="u"/>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0510"/>
            <a:ext cx="8229600" cy="1296144"/>
          </a:xfrm>
        </p:spPr>
        <p:txBody>
          <a:bodyPr>
            <a:noAutofit/>
          </a:bodyPr>
          <a:lstStyle/>
          <a:p>
            <a:r>
              <a:rPr lang="tr-TR" sz="3200" b="1" dirty="0">
                <a:effectLst>
                  <a:outerShdw blurRad="31750" dist="25400" dir="5400000" algn="tl" rotWithShape="0">
                    <a:srgbClr val="000000">
                      <a:alpha val="25000"/>
                    </a:srgbClr>
                  </a:outerShdw>
                </a:effectLst>
              </a:rPr>
              <a:t/>
            </a:r>
            <a:br>
              <a:rPr lang="tr-TR" sz="3200" b="1" dirty="0">
                <a:effectLst>
                  <a:outerShdw blurRad="31750" dist="25400" dir="5400000" algn="tl" rotWithShape="0">
                    <a:srgbClr val="000000">
                      <a:alpha val="25000"/>
                    </a:srgbClr>
                  </a:outerShdw>
                </a:effectLst>
              </a:rPr>
            </a:br>
            <a:r>
              <a:rPr lang="tr-TR" sz="3200" dirty="0">
                <a:solidFill>
                  <a:schemeClr val="accent1"/>
                </a:solidFill>
              </a:rPr>
              <a:t>DERSLER, SINAVLAR VE NOT SİSTEMİ</a:t>
            </a:r>
            <a:endParaRPr lang="tr-TR" sz="3200" b="1" dirty="0">
              <a:effectLst>
                <a:outerShdw blurRad="31750" dist="25400" dir="5400000" algn="tl" rotWithShape="0">
                  <a:srgbClr val="000000">
                    <a:alpha val="25000"/>
                  </a:srgbClr>
                </a:outerShdw>
              </a:effectLst>
            </a:endParaRPr>
          </a:p>
        </p:txBody>
      </p:sp>
      <p:sp>
        <p:nvSpPr>
          <p:cNvPr id="2" name="İçerik Yer Tutucusu 1"/>
          <p:cNvSpPr>
            <a:spLocks noGrp="1"/>
          </p:cNvSpPr>
          <p:nvPr>
            <p:ph idx="1"/>
          </p:nvPr>
        </p:nvSpPr>
        <p:spPr>
          <a:xfrm>
            <a:off x="467544" y="1556792"/>
            <a:ext cx="8100392" cy="4046562"/>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09728" indent="0" algn="ctr">
              <a:spcBef>
                <a:spcPct val="0"/>
              </a:spcBef>
              <a:buClr>
                <a:schemeClr val="accent1"/>
              </a:buClr>
              <a:buSzPct val="68000"/>
              <a:buNone/>
            </a:pPr>
            <a:endParaRPr lang="tr-TR" sz="2700" dirty="0">
              <a:solidFill>
                <a:schemeClr val="tx1"/>
              </a:solidFill>
            </a:endParaRPr>
          </a:p>
          <a:p>
            <a:pPr marL="109728" indent="0">
              <a:spcBef>
                <a:spcPct val="0"/>
              </a:spcBef>
              <a:buClr>
                <a:schemeClr val="accent1"/>
              </a:buClr>
              <a:buSzPct val="68000"/>
              <a:buNone/>
            </a:pPr>
            <a:r>
              <a:rPr lang="tr-TR" sz="2700" b="1" dirty="0">
                <a:solidFill>
                  <a:schemeClr val="tx1"/>
                </a:solidFill>
              </a:rPr>
              <a:t>MAZERET SINAVLARI</a:t>
            </a:r>
          </a:p>
          <a:p>
            <a:pPr marL="109728" indent="0">
              <a:spcBef>
                <a:spcPct val="0"/>
              </a:spcBef>
              <a:buClr>
                <a:schemeClr val="accent1"/>
              </a:buClr>
              <a:buSzPct val="68000"/>
              <a:buNone/>
            </a:pPr>
            <a:endParaRPr lang="tr-TR" sz="4000" b="1" dirty="0">
              <a:solidFill>
                <a:schemeClr val="tx1"/>
              </a:solidFill>
              <a:effectLst>
                <a:outerShdw blurRad="31750" dist="25400" dir="5400000" algn="tl" rotWithShape="0">
                  <a:srgbClr val="000000">
                    <a:alpha val="25000"/>
                  </a:srgbClr>
                </a:outerShdw>
              </a:effectLst>
              <a:latin typeface="+mj-lt"/>
              <a:ea typeface="+mj-ea"/>
              <a:cs typeface="+mj-cs"/>
            </a:endParaRPr>
          </a:p>
          <a:p>
            <a:pPr marL="365760" indent="-256032">
              <a:spcBef>
                <a:spcPts val="400"/>
              </a:spcBef>
              <a:buClr>
                <a:schemeClr val="accent1"/>
              </a:buClr>
              <a:buSzPct val="68000"/>
              <a:buFont typeface="Wingdings 3"/>
              <a:buChar char=""/>
            </a:pPr>
            <a:r>
              <a:rPr lang="tr-TR" dirty="0">
                <a:solidFill>
                  <a:schemeClr val="tx1"/>
                </a:solidFill>
              </a:rPr>
              <a:t>Haklı ve geçerli nedenlerle sınavlara giremeyen öğrenciler;</a:t>
            </a:r>
          </a:p>
          <a:p>
            <a:pPr marL="365760" indent="-256032">
              <a:spcBef>
                <a:spcPts val="400"/>
              </a:spcBef>
              <a:buClr>
                <a:schemeClr val="accent1"/>
              </a:buClr>
              <a:buSzPct val="68000"/>
              <a:buFont typeface="Wingdings 3"/>
              <a:buChar char=""/>
            </a:pPr>
            <a:r>
              <a:rPr lang="tr-TR" dirty="0">
                <a:solidFill>
                  <a:schemeClr val="tx1"/>
                </a:solidFill>
              </a:rPr>
              <a:t>mazeretlerini sınav tarihini takip </a:t>
            </a:r>
            <a:r>
              <a:rPr lang="tr-TR" dirty="0">
                <a:solidFill>
                  <a:srgbClr val="FF0000"/>
                </a:solidFill>
              </a:rPr>
              <a:t>eden </a:t>
            </a:r>
            <a:r>
              <a:rPr lang="tr-TR" b="1" u="sng" dirty="0">
                <a:solidFill>
                  <a:srgbClr val="FF0000"/>
                </a:solidFill>
              </a:rPr>
              <a:t>5 iş günü </a:t>
            </a:r>
            <a:r>
              <a:rPr lang="tr-TR" dirty="0">
                <a:solidFill>
                  <a:schemeClr val="tx1"/>
                </a:solidFill>
              </a:rPr>
              <a:t>içerisinde </a:t>
            </a:r>
          </a:p>
          <a:p>
            <a:pPr marL="365760" indent="-256032">
              <a:spcBef>
                <a:spcPts val="400"/>
              </a:spcBef>
              <a:buClr>
                <a:schemeClr val="accent1"/>
              </a:buClr>
              <a:buSzPct val="68000"/>
              <a:buFont typeface="Wingdings 3"/>
              <a:buChar char=""/>
            </a:pPr>
            <a:r>
              <a:rPr lang="tr-TR" b="1" dirty="0">
                <a:solidFill>
                  <a:srgbClr val="FF0000"/>
                </a:solidFill>
              </a:rPr>
              <a:t>Resmi kurumlardan aldıkları raporları, danışmanları tarafından onaylanmış dilekçelerine ekleyerek öğrenci işlerine bildirir.</a:t>
            </a:r>
          </a:p>
          <a:p>
            <a:pPr marL="365760" indent="-256032">
              <a:spcBef>
                <a:spcPts val="400"/>
              </a:spcBef>
              <a:buClr>
                <a:schemeClr val="accent1"/>
              </a:buClr>
              <a:buSzPct val="68000"/>
              <a:buFont typeface="Wingdings 3"/>
              <a:buChar char=""/>
            </a:pPr>
            <a:endParaRPr lang="tr-TR" sz="2700" dirty="0">
              <a:solidFill>
                <a:srgbClr val="000000"/>
              </a:solidFill>
            </a:endParaRPr>
          </a:p>
        </p:txBody>
      </p:sp>
    </p:spTree>
    <p:extLst>
      <p:ext uri="{BB962C8B-B14F-4D97-AF65-F5344CB8AC3E}">
        <p14:creationId xmlns:p14="http://schemas.microsoft.com/office/powerpoint/2010/main" val="243749690"/>
      </p:ext>
    </p:extLst>
  </p:cSld>
  <p:clrMapOvr>
    <a:masterClrMapping/>
  </p:clrMapOvr>
  <p:transition spd="slow">
    <p:wipe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0510"/>
            <a:ext cx="8229600" cy="1296144"/>
          </a:xfrm>
        </p:spPr>
        <p:txBody>
          <a:bodyPr>
            <a:noAutofit/>
          </a:bodyPr>
          <a:lstStyle/>
          <a:p>
            <a:r>
              <a:rPr lang="tr-TR" sz="4000" dirty="0">
                <a:solidFill>
                  <a:schemeClr val="tx1"/>
                </a:solidFill>
                <a:effectLst/>
              </a:rPr>
              <a:t/>
            </a:r>
            <a:br>
              <a:rPr lang="tr-TR" sz="4000" dirty="0">
                <a:solidFill>
                  <a:schemeClr val="tx1"/>
                </a:solidFill>
                <a:effectLst/>
              </a:rPr>
            </a:br>
            <a:r>
              <a:rPr lang="tr-TR" sz="3200" dirty="0">
                <a:solidFill>
                  <a:schemeClr val="accent1"/>
                </a:solidFill>
              </a:rPr>
              <a:t>DERSLER, SINAVLAR VE NOT SİSTEMİ</a:t>
            </a:r>
            <a:endParaRPr lang="tr-TR" sz="3200" b="1" dirty="0">
              <a:effectLst>
                <a:outerShdw blurRad="31750" dist="25400" dir="5400000" algn="tl" rotWithShape="0">
                  <a:srgbClr val="000000">
                    <a:alpha val="25000"/>
                  </a:srgbClr>
                </a:outerShdw>
              </a:effectLst>
            </a:endParaRPr>
          </a:p>
        </p:txBody>
      </p:sp>
      <p:sp>
        <p:nvSpPr>
          <p:cNvPr id="2" name="İçerik Yer Tutucusu 1"/>
          <p:cNvSpPr>
            <a:spLocks noGrp="1"/>
          </p:cNvSpPr>
          <p:nvPr>
            <p:ph idx="1"/>
          </p:nvPr>
        </p:nvSpPr>
        <p:spPr>
          <a:xfrm>
            <a:off x="683568" y="1412776"/>
            <a:ext cx="8460432" cy="3960440"/>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09728" indent="0">
              <a:spcBef>
                <a:spcPct val="0"/>
              </a:spcBef>
              <a:buClr>
                <a:schemeClr val="accent1"/>
              </a:buClr>
              <a:buSzPct val="68000"/>
              <a:buNone/>
            </a:pPr>
            <a:r>
              <a:rPr lang="tr-TR" sz="2700" b="1" dirty="0">
                <a:solidFill>
                  <a:srgbClr val="000000"/>
                </a:solidFill>
                <a:hlinkClick r:id="rId2"/>
              </a:rPr>
              <a:t>KOPYA ve CEZALARI</a:t>
            </a:r>
            <a:endParaRPr lang="tr-TR" sz="2700" dirty="0">
              <a:solidFill>
                <a:srgbClr val="000000"/>
              </a:solidFill>
            </a:endParaRPr>
          </a:p>
          <a:p>
            <a:pPr marL="109728" indent="0">
              <a:spcBef>
                <a:spcPct val="0"/>
              </a:spcBef>
              <a:buClr>
                <a:schemeClr val="accent1"/>
              </a:buClr>
              <a:buSzPct val="68000"/>
              <a:buNone/>
            </a:pPr>
            <a:r>
              <a:rPr lang="tr-TR" dirty="0">
                <a:solidFill>
                  <a:schemeClr val="tx1"/>
                </a:solidFill>
              </a:rPr>
              <a:t>Sınavlarda kopya yapmak veya yaptırmak veya bunlara teşebbüs etmek:</a:t>
            </a:r>
          </a:p>
          <a:p>
            <a:pPr marL="109728" indent="0">
              <a:spcBef>
                <a:spcPct val="0"/>
              </a:spcBef>
              <a:buClr>
                <a:schemeClr val="accent1"/>
              </a:buClr>
              <a:buSzPct val="68000"/>
              <a:buNone/>
            </a:pPr>
            <a:endParaRPr lang="tr-TR" dirty="0">
              <a:solidFill>
                <a:srgbClr val="000000"/>
              </a:solidFill>
            </a:endParaRPr>
          </a:p>
          <a:p>
            <a:pPr marL="109728" indent="0">
              <a:spcBef>
                <a:spcPct val="0"/>
              </a:spcBef>
              <a:buClr>
                <a:schemeClr val="accent1"/>
              </a:buClr>
              <a:buSzPct val="68000"/>
              <a:buNone/>
            </a:pPr>
            <a:r>
              <a:rPr lang="tr-TR" sz="3200" dirty="0">
                <a:solidFill>
                  <a:srgbClr val="FF0000"/>
                </a:solidFill>
              </a:rPr>
              <a:t>Yükseköğretim kurumundan bir veya iki yarıyıl için uzaklaştırma cezası, </a:t>
            </a:r>
          </a:p>
        </p:txBody>
      </p:sp>
    </p:spTree>
    <p:extLst>
      <p:ext uri="{BB962C8B-B14F-4D97-AF65-F5344CB8AC3E}">
        <p14:creationId xmlns:p14="http://schemas.microsoft.com/office/powerpoint/2010/main" val="243749690"/>
      </p:ext>
    </p:extLst>
  </p:cSld>
  <p:clrMapOvr>
    <a:masterClrMapping/>
  </p:clrMapOvr>
  <p:transition spd="slow">
    <p:wipe dir="u"/>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0510"/>
            <a:ext cx="8229600" cy="1296144"/>
          </a:xfrm>
        </p:spPr>
        <p:txBody>
          <a:bodyPr>
            <a:noAutofit/>
          </a:bodyPr>
          <a:lstStyle/>
          <a:p>
            <a:r>
              <a:rPr lang="tr-TR" sz="4000" dirty="0">
                <a:solidFill>
                  <a:schemeClr val="tx1"/>
                </a:solidFill>
                <a:effectLst/>
              </a:rPr>
              <a:t/>
            </a:r>
            <a:br>
              <a:rPr lang="tr-TR" sz="4000" dirty="0">
                <a:solidFill>
                  <a:schemeClr val="tx1"/>
                </a:solidFill>
                <a:effectLst/>
              </a:rPr>
            </a:br>
            <a:r>
              <a:rPr lang="tr-TR" sz="3200" dirty="0">
                <a:solidFill>
                  <a:schemeClr val="accent1"/>
                </a:solidFill>
              </a:rPr>
              <a:t>DERSLER, SINAVLAR VE NOT SİSTEMİ</a:t>
            </a:r>
            <a:endParaRPr lang="tr-TR" sz="3200" b="1" dirty="0">
              <a:effectLst>
                <a:outerShdw blurRad="31750" dist="25400" dir="5400000" algn="tl" rotWithShape="0">
                  <a:srgbClr val="000000">
                    <a:alpha val="25000"/>
                  </a:srgbClr>
                </a:outerShdw>
              </a:effectLst>
            </a:endParaRPr>
          </a:p>
        </p:txBody>
      </p:sp>
      <p:sp>
        <p:nvSpPr>
          <p:cNvPr id="2" name="İçerik Yer Tutucusu 1"/>
          <p:cNvSpPr>
            <a:spLocks noGrp="1"/>
          </p:cNvSpPr>
          <p:nvPr>
            <p:ph idx="1"/>
          </p:nvPr>
        </p:nvSpPr>
        <p:spPr>
          <a:xfrm>
            <a:off x="467544" y="1556792"/>
            <a:ext cx="8460432" cy="4464496"/>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09728" indent="0">
              <a:spcBef>
                <a:spcPct val="0"/>
              </a:spcBef>
              <a:buClr>
                <a:schemeClr val="accent1"/>
              </a:buClr>
              <a:buSzPct val="68000"/>
              <a:buNone/>
            </a:pPr>
            <a:r>
              <a:rPr lang="tr-TR" dirty="0">
                <a:solidFill>
                  <a:schemeClr val="tx1"/>
                </a:solidFill>
              </a:rPr>
              <a:t>Sınavlarda tehditle kopya yapmak, kopya yapan öğrencilerin dershaneden çıkarılmasına engel olmak, kendi yerine başkasını sınava sokmak veya başkasının yerine sınava girmek: Yükseköğretim kurumundan çıkarma cezası </a:t>
            </a:r>
          </a:p>
          <a:p>
            <a:pPr marL="109728" indent="0">
              <a:spcBef>
                <a:spcPct val="0"/>
              </a:spcBef>
              <a:buClr>
                <a:schemeClr val="accent1"/>
              </a:buClr>
              <a:buSzPct val="68000"/>
              <a:buNone/>
            </a:pPr>
            <a:r>
              <a:rPr lang="tr-TR" dirty="0">
                <a:solidFill>
                  <a:schemeClr val="tx1"/>
                </a:solidFill>
              </a:rPr>
              <a:t>Sıkıntı yaratabilecek durumlardan kaçınabilmek için </a:t>
            </a:r>
          </a:p>
          <a:p>
            <a:pPr marL="109728" indent="0">
              <a:spcBef>
                <a:spcPct val="0"/>
              </a:spcBef>
              <a:buClr>
                <a:schemeClr val="accent1"/>
              </a:buClr>
              <a:buSzPct val="68000"/>
              <a:buNone/>
            </a:pPr>
            <a:endParaRPr lang="tr-TR" dirty="0">
              <a:solidFill>
                <a:srgbClr val="000000"/>
              </a:solidFill>
            </a:endParaRPr>
          </a:p>
          <a:p>
            <a:pPr marL="109728" indent="0">
              <a:spcBef>
                <a:spcPct val="0"/>
              </a:spcBef>
              <a:buClr>
                <a:schemeClr val="accent1"/>
              </a:buClr>
              <a:buSzPct val="68000"/>
              <a:buNone/>
            </a:pPr>
            <a:r>
              <a:rPr lang="tr-TR" dirty="0">
                <a:solidFill>
                  <a:srgbClr val="000000"/>
                </a:solidFill>
                <a:hlinkClick r:id="rId2"/>
              </a:rPr>
              <a:t>“YÜKSEKÖĞRETİM KURUMLARI ÖĞRENCİ DİSİPLİN YÖNETMELİĞİ” </a:t>
            </a:r>
            <a:r>
              <a:rPr lang="tr-TR" dirty="0" err="1">
                <a:solidFill>
                  <a:srgbClr val="000000"/>
                </a:solidFill>
                <a:hlinkClick r:id="rId2"/>
              </a:rPr>
              <a:t>ni</a:t>
            </a:r>
            <a:r>
              <a:rPr lang="tr-TR" dirty="0">
                <a:solidFill>
                  <a:srgbClr val="000000"/>
                </a:solidFill>
                <a:hlinkClick r:id="rId2"/>
              </a:rPr>
              <a:t> okumanızı tavsiye ediyoruz.</a:t>
            </a:r>
            <a:endParaRPr lang="tr-TR" dirty="0">
              <a:solidFill>
                <a:srgbClr val="000000"/>
              </a:solidFill>
            </a:endParaRPr>
          </a:p>
          <a:p>
            <a:pPr marL="109728" indent="0" algn="ctr">
              <a:spcBef>
                <a:spcPct val="0"/>
              </a:spcBef>
              <a:buClr>
                <a:schemeClr val="accent1"/>
              </a:buClr>
              <a:buSzPct val="68000"/>
              <a:buNone/>
            </a:pPr>
            <a:endParaRPr lang="tr-TR" b="1" dirty="0">
              <a:solidFill>
                <a:srgbClr val="FF0000"/>
              </a:solidFill>
            </a:endParaRPr>
          </a:p>
        </p:txBody>
      </p:sp>
    </p:spTree>
    <p:extLst>
      <p:ext uri="{BB962C8B-B14F-4D97-AF65-F5344CB8AC3E}">
        <p14:creationId xmlns:p14="http://schemas.microsoft.com/office/powerpoint/2010/main" val="1756638614"/>
      </p:ext>
    </p:extLst>
  </p:cSld>
  <p:clrMapOvr>
    <a:masterClrMapping/>
  </p:clrMapOvr>
  <p:transition spd="slow">
    <p:wipe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0510"/>
            <a:ext cx="8229600" cy="1296144"/>
          </a:xfrm>
        </p:spPr>
        <p:txBody>
          <a:bodyPr>
            <a:noAutofit/>
          </a:bodyPr>
          <a:lstStyle/>
          <a:p>
            <a:r>
              <a:rPr lang="tr-TR" sz="4000" dirty="0">
                <a:solidFill>
                  <a:schemeClr val="tx1"/>
                </a:solidFill>
                <a:effectLst/>
              </a:rPr>
              <a:t/>
            </a:r>
            <a:br>
              <a:rPr lang="tr-TR" sz="4000" dirty="0">
                <a:solidFill>
                  <a:schemeClr val="tx1"/>
                </a:solidFill>
                <a:effectLst/>
              </a:rPr>
            </a:br>
            <a:r>
              <a:rPr lang="tr-TR" sz="2800" dirty="0">
                <a:solidFill>
                  <a:schemeClr val="accent1"/>
                </a:solidFill>
              </a:rPr>
              <a:t>DERSLER, SINAVLAR VE NOT SİSTEMİ</a:t>
            </a:r>
            <a:endParaRPr lang="tr-TR" sz="2800" b="1" dirty="0">
              <a:solidFill>
                <a:schemeClr val="tx1"/>
              </a:solidFill>
              <a:effectLst/>
            </a:endParaRPr>
          </a:p>
        </p:txBody>
      </p:sp>
      <p:sp>
        <p:nvSpPr>
          <p:cNvPr id="2" name="İçerik Yer Tutucusu 1"/>
          <p:cNvSpPr>
            <a:spLocks noGrp="1"/>
          </p:cNvSpPr>
          <p:nvPr>
            <p:ph idx="1"/>
          </p:nvPr>
        </p:nvSpPr>
        <p:spPr>
          <a:xfrm>
            <a:off x="611560" y="1556792"/>
            <a:ext cx="8135817" cy="4509120"/>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09728" indent="0">
              <a:spcBef>
                <a:spcPct val="0"/>
              </a:spcBef>
              <a:buClr>
                <a:schemeClr val="accent1"/>
              </a:buClr>
              <a:buSzPct val="68000"/>
              <a:buNone/>
            </a:pPr>
            <a:r>
              <a:rPr lang="tr-TR" b="1" dirty="0">
                <a:solidFill>
                  <a:schemeClr val="tx1"/>
                </a:solidFill>
              </a:rPr>
              <a:t>YAZ OKULU</a:t>
            </a:r>
          </a:p>
          <a:p>
            <a:pPr marL="109728" indent="0">
              <a:spcBef>
                <a:spcPct val="0"/>
              </a:spcBef>
              <a:buClr>
                <a:schemeClr val="accent1"/>
              </a:buClr>
              <a:buSzPct val="68000"/>
              <a:buNone/>
            </a:pPr>
            <a:endParaRPr lang="tr-TR" b="1" dirty="0">
              <a:solidFill>
                <a:schemeClr val="tx1"/>
              </a:solidFill>
            </a:endParaRPr>
          </a:p>
          <a:p>
            <a:pPr marL="109728" indent="0" algn="just">
              <a:spcBef>
                <a:spcPct val="0"/>
              </a:spcBef>
              <a:buClr>
                <a:schemeClr val="accent1"/>
              </a:buClr>
              <a:buSzPct val="68000"/>
              <a:buNone/>
            </a:pPr>
            <a:r>
              <a:rPr lang="tr-TR" dirty="0">
                <a:solidFill>
                  <a:schemeClr val="tx1"/>
                </a:solidFill>
              </a:rPr>
              <a:t>Yüksekokul müfredatında bulunan bazı dersler yaz okulu kapsamında tekrar açılabilmektedir.</a:t>
            </a:r>
          </a:p>
          <a:p>
            <a:pPr marL="109728" indent="0" algn="just">
              <a:spcBef>
                <a:spcPct val="0"/>
              </a:spcBef>
              <a:buClr>
                <a:schemeClr val="accent1"/>
              </a:buClr>
              <a:buSzPct val="68000"/>
              <a:buNone/>
            </a:pPr>
            <a:endParaRPr lang="tr-TR" dirty="0">
              <a:solidFill>
                <a:schemeClr val="tx1"/>
              </a:solidFill>
            </a:endParaRPr>
          </a:p>
          <a:p>
            <a:pPr marL="109728" indent="0" algn="just">
              <a:spcBef>
                <a:spcPct val="0"/>
              </a:spcBef>
              <a:buClr>
                <a:schemeClr val="accent1"/>
              </a:buClr>
              <a:buSzPct val="68000"/>
              <a:buNone/>
            </a:pPr>
            <a:r>
              <a:rPr lang="tr-TR" dirty="0">
                <a:solidFill>
                  <a:schemeClr val="tx1"/>
                </a:solidFill>
              </a:rPr>
              <a:t>Yaz okulu dersleri öğrencilerimizin daha önce kaldığı dersi tekrar almasına, not yükseltme amaçlı ders tekrarına, dönem içinde alamadıkları dersleri almasına, bir sonraki yarıyılda sunulacak dersleri önceden alabilmesine imkan sağlamaktadır. </a:t>
            </a:r>
          </a:p>
        </p:txBody>
      </p:sp>
    </p:spTree>
    <p:extLst>
      <p:ext uri="{BB962C8B-B14F-4D97-AF65-F5344CB8AC3E}">
        <p14:creationId xmlns:p14="http://schemas.microsoft.com/office/powerpoint/2010/main" val="1873647639"/>
      </p:ext>
    </p:extLst>
  </p:cSld>
  <p:clrMapOvr>
    <a:masterClrMapping/>
  </p:clrMapOvr>
  <p:transition spd="slow">
    <p:wipe dir="u"/>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0510"/>
            <a:ext cx="8229600" cy="1296144"/>
          </a:xfrm>
        </p:spPr>
        <p:txBody>
          <a:bodyPr>
            <a:noAutofit/>
          </a:bodyPr>
          <a:lstStyle/>
          <a:p>
            <a:r>
              <a:rPr lang="tr-TR" sz="4000" dirty="0">
                <a:solidFill>
                  <a:schemeClr val="tx1"/>
                </a:solidFill>
                <a:effectLst/>
              </a:rPr>
              <a:t/>
            </a:r>
            <a:br>
              <a:rPr lang="tr-TR" sz="4000" dirty="0">
                <a:solidFill>
                  <a:schemeClr val="tx1"/>
                </a:solidFill>
                <a:effectLst/>
              </a:rPr>
            </a:br>
            <a:r>
              <a:rPr lang="tr-TR" sz="2800" dirty="0">
                <a:solidFill>
                  <a:schemeClr val="accent1"/>
                </a:solidFill>
              </a:rPr>
              <a:t>DERSLER, SINAVLAR VE NOT SİSTEMİ</a:t>
            </a:r>
            <a:endParaRPr lang="tr-TR" sz="2800" b="1" dirty="0">
              <a:solidFill>
                <a:schemeClr val="tx1"/>
              </a:solidFill>
              <a:effectLst/>
            </a:endParaRPr>
          </a:p>
        </p:txBody>
      </p:sp>
      <p:sp>
        <p:nvSpPr>
          <p:cNvPr id="2" name="İçerik Yer Tutucusu 1"/>
          <p:cNvSpPr>
            <a:spLocks noGrp="1"/>
          </p:cNvSpPr>
          <p:nvPr>
            <p:ph idx="1"/>
          </p:nvPr>
        </p:nvSpPr>
        <p:spPr>
          <a:xfrm>
            <a:off x="539552" y="1484784"/>
            <a:ext cx="8352928" cy="4608512"/>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109728" indent="0">
              <a:spcBef>
                <a:spcPct val="0"/>
              </a:spcBef>
              <a:buClr>
                <a:schemeClr val="accent1"/>
              </a:buClr>
              <a:buSzPct val="68000"/>
              <a:buNone/>
            </a:pPr>
            <a:r>
              <a:rPr lang="tr-TR" b="1" dirty="0">
                <a:solidFill>
                  <a:schemeClr val="tx1"/>
                </a:solidFill>
              </a:rPr>
              <a:t>YAZ OKULU</a:t>
            </a:r>
          </a:p>
          <a:p>
            <a:pPr marL="109728" indent="0">
              <a:spcBef>
                <a:spcPct val="0"/>
              </a:spcBef>
              <a:buClr>
                <a:schemeClr val="accent1"/>
              </a:buClr>
              <a:buSzPct val="68000"/>
              <a:buNone/>
            </a:pPr>
            <a:endParaRPr lang="tr-TR" b="1" dirty="0">
              <a:solidFill>
                <a:schemeClr val="tx1"/>
              </a:solidFill>
            </a:endParaRPr>
          </a:p>
          <a:p>
            <a:pPr marL="109728" indent="0">
              <a:spcBef>
                <a:spcPct val="0"/>
              </a:spcBef>
              <a:buClr>
                <a:schemeClr val="accent1"/>
              </a:buClr>
              <a:buSzPct val="68000"/>
              <a:buNone/>
            </a:pPr>
            <a:r>
              <a:rPr lang="tr-TR" dirty="0">
                <a:solidFill>
                  <a:schemeClr val="tx1"/>
                </a:solidFill>
              </a:rPr>
              <a:t>Bir dersin açılabilmesi için en az 15 öğrenci gerekmektedir. Ayrıca, derslere kayıt için önceden belirlenmiş ücretin ödenmesi gerekmektedir. Yaz okulu başvuru tarihleri Yüksekokul Öğrenci İşleri’nden ve web sitesinden takip edebilirsiniz. </a:t>
            </a:r>
          </a:p>
        </p:txBody>
      </p:sp>
    </p:spTree>
    <p:extLst>
      <p:ext uri="{BB962C8B-B14F-4D97-AF65-F5344CB8AC3E}">
        <p14:creationId xmlns:p14="http://schemas.microsoft.com/office/powerpoint/2010/main" val="512513110"/>
      </p:ext>
    </p:extLst>
  </p:cSld>
  <p:clrMapOvr>
    <a:masterClrMapping/>
  </p:clrMapOvr>
  <p:transition spd="slow">
    <p:wipe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0"/>
            <a:ext cx="8229600" cy="1143000"/>
          </a:xfrm>
        </p:spPr>
        <p:txBody>
          <a:bodyPr>
            <a:normAutofit/>
          </a:bodyPr>
          <a:lstStyle/>
          <a:p>
            <a:r>
              <a:rPr lang="tr-TR" sz="2800" dirty="0">
                <a:solidFill>
                  <a:schemeClr val="accent1"/>
                </a:solidFill>
              </a:rPr>
              <a:t>DERSLER, SINAVLAR VE NOT SİSTEMİ</a:t>
            </a:r>
            <a:endParaRPr lang="tr-TR" sz="2800" b="1" dirty="0">
              <a:effectLst/>
            </a:endParaRPr>
          </a:p>
        </p:txBody>
      </p:sp>
      <p:sp>
        <p:nvSpPr>
          <p:cNvPr id="3" name="İçerik Yer Tutucusu 2"/>
          <p:cNvSpPr>
            <a:spLocks noGrp="1"/>
          </p:cNvSpPr>
          <p:nvPr>
            <p:ph idx="1"/>
          </p:nvPr>
        </p:nvSpPr>
        <p:spPr>
          <a:xfrm>
            <a:off x="251521" y="908720"/>
            <a:ext cx="8445624" cy="5544616"/>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lvl="3"/>
            <a:endParaRPr lang="tr-TR" sz="2400" dirty="0">
              <a:solidFill>
                <a:schemeClr val="tx1"/>
              </a:solidFill>
            </a:endParaRPr>
          </a:p>
          <a:p>
            <a:pPr lvl="3"/>
            <a:endParaRPr lang="tr-TR" sz="2400" dirty="0">
              <a:solidFill>
                <a:schemeClr val="tx1"/>
              </a:solidFill>
            </a:endParaRPr>
          </a:p>
          <a:p>
            <a:pPr lvl="3"/>
            <a:r>
              <a:rPr lang="tr-TR" sz="2400" dirty="0">
                <a:solidFill>
                  <a:srgbClr val="FF0000"/>
                </a:solidFill>
              </a:rPr>
              <a:t>STAJ</a:t>
            </a:r>
          </a:p>
          <a:p>
            <a:pPr lvl="3"/>
            <a:r>
              <a:rPr lang="tr-TR" sz="2400" dirty="0">
                <a:solidFill>
                  <a:schemeClr val="tx1"/>
                </a:solidFill>
              </a:rPr>
              <a:t>Öğrenciler eğitim süresi içinde, 30 İŞGÜNÜ STAJ  yapmakla yükümlüdürler.</a:t>
            </a:r>
          </a:p>
          <a:p>
            <a:pPr lvl="3"/>
            <a:r>
              <a:rPr lang="tr-TR" sz="2400" dirty="0">
                <a:solidFill>
                  <a:schemeClr val="tx1"/>
                </a:solidFill>
              </a:rPr>
              <a:t>Hangi dönem staj yapacağı tercihi öğrenciye bırakılmakla birlikte</a:t>
            </a:r>
          </a:p>
          <a:p>
            <a:pPr lvl="3"/>
            <a:r>
              <a:rPr lang="tr-TR" sz="2400" dirty="0">
                <a:solidFill>
                  <a:schemeClr val="tx1"/>
                </a:solidFill>
              </a:rPr>
              <a:t>1.Yıl sonundaki yaz aylarında </a:t>
            </a:r>
            <a:r>
              <a:rPr lang="tr-TR" sz="2400" dirty="0">
                <a:solidFill>
                  <a:srgbClr val="FF0000"/>
                </a:solidFill>
              </a:rPr>
              <a:t>staj yapmaları önerilir.</a:t>
            </a:r>
          </a:p>
          <a:p>
            <a:pPr lvl="3"/>
            <a:r>
              <a:rPr lang="tr-TR" sz="2300" dirty="0">
                <a:solidFill>
                  <a:schemeClr val="tx1"/>
                </a:solidFill>
              </a:rPr>
              <a:t>Uzaktan Eğitim öğrencileri için belirli şartları belgelendirmeleri halinde staj muafiyeti sağlanabilmektedir. </a:t>
            </a:r>
          </a:p>
        </p:txBody>
      </p:sp>
    </p:spTree>
    <p:extLst>
      <p:ext uri="{BB962C8B-B14F-4D97-AF65-F5344CB8AC3E}">
        <p14:creationId xmlns:p14="http://schemas.microsoft.com/office/powerpoint/2010/main" val="490433653"/>
      </p:ext>
    </p:extLst>
  </p:cSld>
  <p:clrMapOvr>
    <a:masterClrMapping/>
  </p:clrMapOvr>
  <p:transition spd="slow">
    <p:wipe dir="u"/>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683568" y="404664"/>
            <a:ext cx="7848872" cy="1080120"/>
          </a:xfrm>
        </p:spPr>
        <p:txBody>
          <a:bodyPr>
            <a:normAutofit/>
          </a:bodyPr>
          <a:lstStyle/>
          <a:p>
            <a:pPr lvl="0" algn="ctr"/>
            <a:r>
              <a:rPr lang="tr-TR" sz="2800" dirty="0">
                <a:solidFill>
                  <a:schemeClr val="accent1"/>
                </a:solidFill>
              </a:rPr>
              <a:t>Öğrenci İşleri İşlemleri</a:t>
            </a:r>
          </a:p>
        </p:txBody>
      </p:sp>
      <p:sp>
        <p:nvSpPr>
          <p:cNvPr id="3" name="İçerik Yer Tutucusu 2"/>
          <p:cNvSpPr>
            <a:spLocks noGrp="1"/>
          </p:cNvSpPr>
          <p:nvPr>
            <p:ph idx="1"/>
          </p:nvPr>
        </p:nvSpPr>
        <p:spPr>
          <a:xfrm>
            <a:off x="323528" y="1844824"/>
            <a:ext cx="8424936" cy="4104456"/>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360000" lvl="3" indent="0">
              <a:spcBef>
                <a:spcPts val="1200"/>
              </a:spcBef>
              <a:spcAft>
                <a:spcPts val="600"/>
              </a:spcAft>
              <a:buNone/>
            </a:pPr>
            <a:r>
              <a:rPr lang="tr-TR" sz="2400" dirty="0">
                <a:solidFill>
                  <a:schemeClr val="tx1"/>
                </a:solidFill>
              </a:rPr>
              <a:t>Yüksekokulumuz öğrencilerinin öğrencilik ile ilgili</a:t>
            </a:r>
          </a:p>
          <a:p>
            <a:pPr marL="360000" lvl="3" indent="0" algn="ctr">
              <a:spcBef>
                <a:spcPts val="1200"/>
              </a:spcBef>
              <a:spcAft>
                <a:spcPts val="600"/>
              </a:spcAft>
              <a:buNone/>
            </a:pPr>
            <a:r>
              <a:rPr lang="tr-TR" sz="2400" b="1" dirty="0">
                <a:solidFill>
                  <a:schemeClr val="tx1"/>
                </a:solidFill>
              </a:rPr>
              <a:t>(Kayıt, Not, Mezuniyet vs.)</a:t>
            </a:r>
          </a:p>
          <a:p>
            <a:pPr marL="360000" lvl="3" indent="0">
              <a:spcBef>
                <a:spcPts val="1200"/>
              </a:spcBef>
              <a:spcAft>
                <a:spcPts val="600"/>
              </a:spcAft>
              <a:buNone/>
            </a:pPr>
            <a:r>
              <a:rPr lang="tr-TR" sz="2400" dirty="0">
                <a:solidFill>
                  <a:schemeClr val="tx1"/>
                </a:solidFill>
              </a:rPr>
              <a:t>tüm öğrenci işlemleri  yüksekokul binamız Giriş katında bulunan Öğrenci İşleri Birimi tarafından sağlanmaktadır.</a:t>
            </a:r>
          </a:p>
        </p:txBody>
      </p:sp>
    </p:spTree>
    <p:extLst>
      <p:ext uri="{BB962C8B-B14F-4D97-AF65-F5344CB8AC3E}">
        <p14:creationId xmlns:p14="http://schemas.microsoft.com/office/powerpoint/2010/main" val="3556982693"/>
      </p:ext>
    </p:extLst>
  </p:cSld>
  <p:clrMapOvr>
    <a:masterClrMapping/>
  </p:clrMapOvr>
  <p:transition spd="slow">
    <p:wipe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1"/>
          <p:cNvSpPr>
            <a:spLocks noGrp="1"/>
          </p:cNvSpPr>
          <p:nvPr>
            <p:ph type="title"/>
          </p:nvPr>
        </p:nvSpPr>
        <p:spPr>
          <a:xfrm>
            <a:off x="683568" y="404664"/>
            <a:ext cx="7848872" cy="720080"/>
          </a:xfrm>
        </p:spPr>
        <p:txBody>
          <a:bodyPr>
            <a:normAutofit/>
          </a:bodyPr>
          <a:lstStyle/>
          <a:p>
            <a:pPr lvl="0" algn="ctr"/>
            <a:r>
              <a:rPr lang="tr-TR" sz="4000" b="1" dirty="0">
                <a:effectLst/>
                <a:hlinkClick r:id="rId2"/>
              </a:rPr>
              <a:t>Yönetmelikler</a:t>
            </a:r>
            <a:endParaRPr lang="tr-TR" sz="4000" dirty="0">
              <a:effectLst/>
            </a:endParaRPr>
          </a:p>
        </p:txBody>
      </p:sp>
      <p:sp>
        <p:nvSpPr>
          <p:cNvPr id="3" name="Content Placeholder 2"/>
          <p:cNvSpPr>
            <a:spLocks noGrp="1"/>
          </p:cNvSpPr>
          <p:nvPr>
            <p:ph idx="1"/>
          </p:nvPr>
        </p:nvSpPr>
        <p:spPr>
          <a:xfrm>
            <a:off x="549275" y="1124744"/>
            <a:ext cx="8042276" cy="5328591"/>
          </a:xfrm>
        </p:spPr>
        <p:txBody>
          <a:bodyPr>
            <a:normAutofit fontScale="92500" lnSpcReduction="10000"/>
          </a:bodyPr>
          <a:lstStyle/>
          <a:p>
            <a:r>
              <a:rPr lang="tr-TR" dirty="0">
                <a:solidFill>
                  <a:schemeClr val="tx1"/>
                </a:solidFill>
              </a:rPr>
              <a:t>Marmara Üniversitesi bünyesinde Bölümümüzü ilgilendiren yönetmelikler;</a:t>
            </a:r>
          </a:p>
          <a:p>
            <a:r>
              <a:rPr lang="tr-TR" u="sng" dirty="0">
                <a:hlinkClick r:id="rId3"/>
              </a:rPr>
              <a:t>M.Ü. </a:t>
            </a:r>
            <a:r>
              <a:rPr lang="tr-TR" u="sng" dirty="0" err="1">
                <a:hlinkClick r:id="rId3"/>
              </a:rPr>
              <a:t>Önlisans</a:t>
            </a:r>
            <a:r>
              <a:rPr lang="tr-TR" u="sng" dirty="0">
                <a:hlinkClick r:id="rId3"/>
              </a:rPr>
              <a:t> ve Lisans Eğitim-Öğretim ve Sınav Yönetmeliği</a:t>
            </a:r>
            <a:endParaRPr lang="tr-TR" dirty="0"/>
          </a:p>
          <a:p>
            <a:r>
              <a:rPr lang="tr-TR" u="sng" dirty="0">
                <a:hlinkClick r:id="rId4" tooltip="MU_Onlisans_ve_Lisans_Egitim_Ogretim_ve_Sinav_Yonetmeliginde_Degisiklik_Yapilmasina_Dair_Yonetmelik.pdf (342 KB)"/>
              </a:rPr>
              <a:t>M.Ü. </a:t>
            </a:r>
            <a:r>
              <a:rPr lang="tr-TR" u="sng" dirty="0" err="1">
                <a:hlinkClick r:id="rId4" tooltip="MU_Onlisans_ve_Lisans_Egitim_Ogretim_ve_Sinav_Yonetmeliginde_Degisiklik_Yapilmasina_Dair_Yonetmelik.pdf (342 KB)"/>
              </a:rPr>
              <a:t>Önlisans</a:t>
            </a:r>
            <a:r>
              <a:rPr lang="tr-TR" u="sng" dirty="0">
                <a:hlinkClick r:id="rId4" tooltip="MU_Onlisans_ve_Lisans_Egitim_Ogretim_ve_Sinav_Yonetmeliginde_Degisiklik_Yapilmasina_Dair_Yonetmelik.pdf (342 KB)"/>
              </a:rPr>
              <a:t> ve Lisans Eğitim Öğretim ve Sınav Yönetmeliğinde Değişiklik Yapılmasına Dair Yönetmelik</a:t>
            </a:r>
            <a:endParaRPr lang="tr-TR" dirty="0"/>
          </a:p>
          <a:p>
            <a:r>
              <a:rPr lang="tr-TR" u="sng" dirty="0">
                <a:hlinkClick r:id="rId5"/>
              </a:rPr>
              <a:t>M.Ü. Burslar ve Yurtlar Yönergesi</a:t>
            </a:r>
            <a:endParaRPr lang="tr-TR" dirty="0"/>
          </a:p>
          <a:p>
            <a:r>
              <a:rPr lang="tr-TR" u="sng" dirty="0">
                <a:hlinkClick r:id="rId6" tooltip="MU_onlisans ve lisans_programlari_arasindaki_cift_anadal_programi_yonergesi_v10-13.07.2021.pdf (535 KB)"/>
              </a:rPr>
              <a:t>M.Ü. </a:t>
            </a:r>
            <a:r>
              <a:rPr lang="tr-TR" u="sng" dirty="0" err="1">
                <a:hlinkClick r:id="rId6" tooltip="MU_onlisans ve lisans_programlari_arasindaki_cift_anadal_programi_yonergesi_v10-13.07.2021.pdf (535 KB)"/>
              </a:rPr>
              <a:t>Önlisans</a:t>
            </a:r>
            <a:r>
              <a:rPr lang="tr-TR" u="sng" dirty="0">
                <a:hlinkClick r:id="rId6" tooltip="MU_onlisans ve lisans_programlari_arasindaki_cift_anadal_programi_yonergesi_v10-13.07.2021.pdf (535 KB)"/>
              </a:rPr>
              <a:t> ve Lisans Düzeyindeki Programlar Arasındaki Çift </a:t>
            </a:r>
            <a:r>
              <a:rPr lang="tr-TR" u="sng" dirty="0" err="1">
                <a:hlinkClick r:id="rId6" tooltip="MU_onlisans ve lisans_programlari_arasindaki_cift_anadal_programi_yonergesi_v10-13.07.2021.pdf (535 KB)"/>
              </a:rPr>
              <a:t>Anadal</a:t>
            </a:r>
            <a:r>
              <a:rPr lang="tr-TR" u="sng" dirty="0">
                <a:hlinkClick r:id="rId6" tooltip="MU_onlisans ve lisans_programlari_arasindaki_cift_anadal_programi_yonergesi_v10-13.07.2021.pdf (535 KB)"/>
              </a:rPr>
              <a:t> Programı Yönergesi</a:t>
            </a:r>
            <a:endParaRPr lang="tr-TR" dirty="0"/>
          </a:p>
          <a:p>
            <a:r>
              <a:rPr lang="tr-TR" u="sng" dirty="0">
                <a:hlinkClick r:id="rId7" tooltip="MU_onlisans ve lisans_programlari_arasindaki_yandal_anadal_programi_yonergesi_v9_13.07.2021-1.pdf (550 KB)"/>
              </a:rPr>
              <a:t>M.Ü. </a:t>
            </a:r>
            <a:r>
              <a:rPr lang="tr-TR" u="sng" dirty="0" err="1">
                <a:hlinkClick r:id="rId7" tooltip="MU_onlisans ve lisans_programlari_arasindaki_yandal_anadal_programi_yonergesi_v9_13.07.2021-1.pdf (550 KB)"/>
              </a:rPr>
              <a:t>Önlisans</a:t>
            </a:r>
            <a:r>
              <a:rPr lang="tr-TR" u="sng" dirty="0">
                <a:hlinkClick r:id="rId7" tooltip="MU_onlisans ve lisans_programlari_arasindaki_yandal_anadal_programi_yonergesi_v9_13.07.2021-1.pdf (550 KB)"/>
              </a:rPr>
              <a:t> ve Lisans Düzeyindeki Programlar Arasındaki </a:t>
            </a:r>
            <a:r>
              <a:rPr lang="tr-TR" u="sng" dirty="0" err="1">
                <a:hlinkClick r:id="rId7" tooltip="MU_onlisans ve lisans_programlari_arasindaki_yandal_anadal_programi_yonergesi_v9_13.07.2021-1.pdf (550 KB)"/>
              </a:rPr>
              <a:t>Yandal</a:t>
            </a:r>
            <a:r>
              <a:rPr lang="tr-TR" u="sng" dirty="0">
                <a:hlinkClick r:id="rId7" tooltip="MU_onlisans ve lisans_programlari_arasindaki_yandal_anadal_programi_yonergesi_v9_13.07.2021-1.pdf (550 KB)"/>
              </a:rPr>
              <a:t> Programı Yönergesi</a:t>
            </a:r>
            <a:endParaRPr lang="tr-TR" dirty="0"/>
          </a:p>
          <a:p>
            <a:r>
              <a:rPr lang="tr-TR" u="sng" dirty="0">
                <a:hlinkClick r:id="rId8" tooltip="onlisans_lisans_yatay_gecis_v14_13.07.2021.pdf (501 KB)"/>
              </a:rPr>
              <a:t>M.Ü. </a:t>
            </a:r>
            <a:r>
              <a:rPr lang="tr-TR" u="sng" dirty="0" err="1">
                <a:hlinkClick r:id="rId8" tooltip="onlisans_lisans_yatay_gecis_v14_13.07.2021.pdf (501 KB)"/>
              </a:rPr>
              <a:t>Önlisans</a:t>
            </a:r>
            <a:r>
              <a:rPr lang="tr-TR" u="sng" dirty="0">
                <a:hlinkClick r:id="rId8" tooltip="onlisans_lisans_yatay_gecis_v14_13.07.2021.pdf (501 KB)"/>
              </a:rPr>
              <a:t> ve Lisans Programları Yatay Geçiş Yönergesi</a:t>
            </a:r>
            <a:endParaRPr lang="tr-TR" dirty="0"/>
          </a:p>
          <a:p>
            <a:r>
              <a:rPr lang="tr-TR" u="sng" dirty="0">
                <a:hlinkClick r:id="rId9"/>
              </a:rPr>
              <a:t>M.Ü. Muafiyet ve İntibak İşlemleri Yönergesi</a:t>
            </a:r>
            <a:endParaRPr lang="tr-TR" dirty="0"/>
          </a:p>
          <a:p>
            <a:r>
              <a:rPr lang="tr-TR" u="sng" dirty="0">
                <a:hlinkClick r:id="rId10"/>
              </a:rPr>
              <a:t>M.Ü. Mazeret Sınav Yönergesi</a:t>
            </a:r>
            <a:endParaRPr lang="tr-TR" u="sng" dirty="0"/>
          </a:p>
          <a:p>
            <a:r>
              <a:rPr lang="tr-TR" u="sng" dirty="0">
                <a:hlinkClick r:id="rId11" tooltip="mu_Yaz_okulu_yonergesi_v01_14.04.2022.pdf (226 KB)"/>
              </a:rPr>
              <a:t>M.Ü. Yaz Okulu Yönergesi</a:t>
            </a:r>
            <a:endParaRPr lang="tr-TR" u="sng" dirty="0"/>
          </a:p>
          <a:p>
            <a:r>
              <a:rPr lang="tr-TR" u="sng" dirty="0">
                <a:hlinkClick r:id="rId12"/>
              </a:rPr>
              <a:t>M.Ü. Teknik Bilimler Meslek Yüksekokulu Öğrenci Staj Yönergesi</a:t>
            </a:r>
            <a:endParaRPr lang="tr-TR" dirty="0"/>
          </a:p>
          <a:p>
            <a:r>
              <a:rPr lang="tr-TR" u="sng" dirty="0">
                <a:hlinkClick r:id="rId13"/>
              </a:rPr>
              <a:t>M.Ü. Ön Lisans Ve Lisans Programları Mezun Öğrencilerinin Başarı Sıralamasının Belirlenmesine İlişkin Yönerge</a:t>
            </a:r>
            <a:endParaRPr lang="tr-TR" dirty="0"/>
          </a:p>
          <a:p>
            <a:endParaRPr lang="tr-TR" dirty="0"/>
          </a:p>
          <a:p>
            <a:endParaRPr lang="tr-TR" dirty="0"/>
          </a:p>
        </p:txBody>
      </p:sp>
    </p:spTree>
    <p:extLst>
      <p:ext uri="{BB962C8B-B14F-4D97-AF65-F5344CB8AC3E}">
        <p14:creationId xmlns:p14="http://schemas.microsoft.com/office/powerpoint/2010/main" val="7428152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404664"/>
            <a:ext cx="5904656" cy="1143000"/>
          </a:xfrm>
        </p:spPr>
        <p:txBody>
          <a:bodyPr>
            <a:normAutofit/>
          </a:bodyPr>
          <a:lstStyle/>
          <a:p>
            <a:pPr marL="114300">
              <a:buClr>
                <a:schemeClr val="accent1">
                  <a:lumMod val="60000"/>
                  <a:lumOff val="40000"/>
                </a:schemeClr>
              </a:buClr>
              <a:buSzPct val="110000"/>
            </a:pPr>
            <a:r>
              <a:rPr lang="tr-TR" sz="4000" dirty="0">
                <a:solidFill>
                  <a:schemeClr val="accent1"/>
                </a:solidFill>
                <a:latin typeface="Arial"/>
                <a:cs typeface="Arial"/>
              </a:rPr>
              <a:t>Üniversitemiz</a:t>
            </a:r>
          </a:p>
        </p:txBody>
      </p:sp>
      <p:sp>
        <p:nvSpPr>
          <p:cNvPr id="3" name="İçerik Yer Tutucusu 2"/>
          <p:cNvSpPr>
            <a:spLocks noGrp="1"/>
          </p:cNvSpPr>
          <p:nvPr>
            <p:ph idx="1"/>
          </p:nvPr>
        </p:nvSpPr>
        <p:spPr>
          <a:xfrm>
            <a:off x="827584" y="1484784"/>
            <a:ext cx="7632848" cy="4968552"/>
          </a:xfrm>
          <a:noFill/>
          <a:ln>
            <a:noFill/>
          </a:ln>
        </p:spPr>
        <p:style>
          <a:lnRef idx="3">
            <a:schemeClr val="lt1"/>
          </a:lnRef>
          <a:fillRef idx="1">
            <a:schemeClr val="accent5"/>
          </a:fillRef>
          <a:effectRef idx="1">
            <a:schemeClr val="accent5"/>
          </a:effectRef>
          <a:fontRef idx="minor">
            <a:schemeClr val="lt1"/>
          </a:fontRef>
        </p:style>
        <p:txBody>
          <a:bodyPr>
            <a:normAutofit/>
          </a:bodyPr>
          <a:lstStyle/>
          <a:p>
            <a:pPr marL="114300" indent="0" algn="just">
              <a:buNone/>
            </a:pPr>
            <a:endParaRPr lang="tr-TR" sz="2400" dirty="0">
              <a:solidFill>
                <a:srgbClr val="000000"/>
              </a:solidFill>
              <a:latin typeface="Arial"/>
              <a:cs typeface="Arial"/>
            </a:endParaRPr>
          </a:p>
          <a:p>
            <a:pPr marL="114300" indent="0" algn="just">
              <a:buNone/>
            </a:pPr>
            <a:r>
              <a:rPr lang="tr-TR" sz="2400" dirty="0">
                <a:solidFill>
                  <a:schemeClr val="tx1"/>
                </a:solidFill>
                <a:latin typeface="Arial"/>
                <a:cs typeface="Arial"/>
              </a:rPr>
              <a:t>Marmara Üniversitesi, ülkemizin en köklü eğitim kurumlarından biri olup, 16 Ocak 1883 tarihinde Hamidiye Ticaret </a:t>
            </a:r>
            <a:r>
              <a:rPr lang="tr-TR" sz="2400" dirty="0" err="1">
                <a:solidFill>
                  <a:schemeClr val="tx1"/>
                </a:solidFill>
                <a:latin typeface="Arial"/>
                <a:cs typeface="Arial"/>
              </a:rPr>
              <a:t>Mekteb</a:t>
            </a:r>
            <a:r>
              <a:rPr lang="tr-TR" sz="2400" dirty="0">
                <a:solidFill>
                  <a:schemeClr val="tx1"/>
                </a:solidFill>
                <a:latin typeface="Arial"/>
                <a:cs typeface="Arial"/>
              </a:rPr>
              <a:t>-i Âlisi ismi altında eğitime başlamış ve ilk mezunlarını (13 kişi) 1887’de vermiştir</a:t>
            </a:r>
            <a:r>
              <a:rPr lang="tr-TR" sz="2400" dirty="0">
                <a:solidFill>
                  <a:srgbClr val="000000"/>
                </a:solidFill>
                <a:latin typeface="Arial"/>
                <a:cs typeface="Arial"/>
              </a:rPr>
              <a:t>.</a:t>
            </a:r>
          </a:p>
        </p:txBody>
      </p:sp>
      <p:pic>
        <p:nvPicPr>
          <p:cNvPr id="4" name="Picture 3" descr="sultanahme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3933056"/>
            <a:ext cx="5400600" cy="2391792"/>
          </a:xfrm>
          <a:prstGeom prst="rect">
            <a:avLst/>
          </a:prstGeom>
        </p:spPr>
      </p:pic>
    </p:spTree>
    <p:extLst>
      <p:ext uri="{BB962C8B-B14F-4D97-AF65-F5344CB8AC3E}">
        <p14:creationId xmlns:p14="http://schemas.microsoft.com/office/powerpoint/2010/main" val="914145908"/>
      </p:ext>
    </p:extLst>
  </p:cSld>
  <p:clrMapOvr>
    <a:masterClrMapping/>
  </p:clrMapOvr>
  <p:transition spd="slow">
    <p:wipe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solidFill>
                  <a:schemeClr val="accent1"/>
                </a:solidFill>
              </a:rPr>
              <a:t>Burs Olanakları</a:t>
            </a:r>
          </a:p>
        </p:txBody>
      </p:sp>
      <p:sp>
        <p:nvSpPr>
          <p:cNvPr id="3" name="İçerik Yer Tutucusu 2"/>
          <p:cNvSpPr>
            <a:spLocks noGrp="1"/>
          </p:cNvSpPr>
          <p:nvPr>
            <p:ph idx="1"/>
          </p:nvPr>
        </p:nvSpPr>
        <p:spPr>
          <a:xfrm>
            <a:off x="323528" y="1412776"/>
            <a:ext cx="8640960" cy="4320480"/>
          </a:xfrm>
        </p:spPr>
        <p:txBody>
          <a:bodyPr vert="horz" lIns="91440" tIns="45720" rIns="91440" bIns="45720" rtlCol="0">
            <a:normAutofit/>
          </a:bodyPr>
          <a:lstStyle/>
          <a:p>
            <a:pPr marL="360000" lvl="3" indent="0">
              <a:spcBef>
                <a:spcPts val="1200"/>
              </a:spcBef>
              <a:spcAft>
                <a:spcPts val="600"/>
              </a:spcAft>
              <a:buNone/>
            </a:pPr>
            <a:endParaRPr lang="tr-TR" sz="2400" dirty="0">
              <a:solidFill>
                <a:schemeClr val="tx1"/>
              </a:solidFill>
            </a:endParaRPr>
          </a:p>
          <a:p>
            <a:pPr marL="360000" lvl="3" indent="0">
              <a:spcBef>
                <a:spcPts val="1200"/>
              </a:spcBef>
              <a:spcAft>
                <a:spcPts val="600"/>
              </a:spcAft>
              <a:buNone/>
            </a:pPr>
            <a:r>
              <a:rPr lang="tr-TR" sz="2400" dirty="0">
                <a:solidFill>
                  <a:schemeClr val="tx1"/>
                </a:solidFill>
              </a:rPr>
              <a:t>Öğrencilerimiz KYK bursları ile birlikte Üniversite bursu ve Yemek bursuna başvurabilmektedir. Ayrıca pek çok özel  vakıf ve kurumun bursları da mevcuttur.</a:t>
            </a:r>
          </a:p>
          <a:p>
            <a:pPr marL="360000" lvl="3" indent="0">
              <a:spcBef>
                <a:spcPts val="1200"/>
              </a:spcBef>
              <a:spcAft>
                <a:spcPts val="600"/>
              </a:spcAft>
              <a:buNone/>
            </a:pPr>
            <a:r>
              <a:rPr lang="tr-TR" sz="2400" dirty="0">
                <a:solidFill>
                  <a:schemeClr val="tx1"/>
                </a:solidFill>
              </a:rPr>
              <a:t>Konu ile ilgili mevzuat ve burs başvurularına ilişkin bilgi aşağıdaki linkten edinilebilir.</a:t>
            </a:r>
          </a:p>
          <a:p>
            <a:pPr marL="360000" lvl="3" indent="0">
              <a:spcBef>
                <a:spcPts val="1200"/>
              </a:spcBef>
              <a:spcAft>
                <a:spcPts val="600"/>
              </a:spcAft>
              <a:buNone/>
            </a:pPr>
            <a:r>
              <a:rPr lang="tr-TR" sz="2300" dirty="0">
                <a:solidFill>
                  <a:schemeClr val="tx1"/>
                </a:solidFill>
                <a:hlinkClick r:id="rId2"/>
              </a:rPr>
              <a:t>http://sks.marmara.edu.tr/ogrenci/burs-olanaklari/yemek-bursu</a:t>
            </a:r>
            <a:endParaRPr lang="tr-TR" sz="2300" dirty="0">
              <a:solidFill>
                <a:schemeClr val="tx1"/>
              </a:solidFill>
            </a:endParaRPr>
          </a:p>
        </p:txBody>
      </p:sp>
    </p:spTree>
    <p:extLst>
      <p:ext uri="{BB962C8B-B14F-4D97-AF65-F5344CB8AC3E}">
        <p14:creationId xmlns:p14="http://schemas.microsoft.com/office/powerpoint/2010/main" val="2681594366"/>
      </p:ext>
    </p:extLst>
  </p:cSld>
  <p:clrMapOvr>
    <a:masterClrMapping/>
  </p:clrMapOvr>
  <p:transition spd="slow">
    <p:wipe dir="u"/>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548680"/>
            <a:ext cx="5904656" cy="1143000"/>
          </a:xfrm>
        </p:spPr>
        <p:txBody>
          <a:bodyPr>
            <a:normAutofit/>
          </a:bodyPr>
          <a:lstStyle/>
          <a:p>
            <a:r>
              <a:rPr lang="tr-TR" sz="2800" dirty="0">
                <a:solidFill>
                  <a:schemeClr val="accent1"/>
                </a:solidFill>
              </a:rPr>
              <a:t>Duyuru Sistemi</a:t>
            </a:r>
          </a:p>
        </p:txBody>
      </p:sp>
      <p:sp>
        <p:nvSpPr>
          <p:cNvPr id="3" name="İçerik Yer Tutucusu 2"/>
          <p:cNvSpPr>
            <a:spLocks noGrp="1"/>
          </p:cNvSpPr>
          <p:nvPr>
            <p:ph idx="1"/>
          </p:nvPr>
        </p:nvSpPr>
        <p:spPr>
          <a:xfrm>
            <a:off x="755576" y="1628800"/>
            <a:ext cx="7704856" cy="3600400"/>
          </a:xfrm>
        </p:spPr>
        <p:txBody>
          <a:bodyPr vert="horz" lIns="91440" tIns="45720" rIns="91440" bIns="45720" rtlCol="0">
            <a:normAutofit/>
          </a:bodyPr>
          <a:lstStyle/>
          <a:p>
            <a:r>
              <a:rPr lang="tr-TR" dirty="0"/>
              <a:t>Öğrencilerimiz ile olan ilişkilerimiz temel olarak WEB sayfalarında yapılan duyurular üzerinden olmaktadır. Bu duyurular resmi tebligat yerine geçmektedir. </a:t>
            </a:r>
          </a:p>
          <a:p>
            <a:endParaRPr lang="tr-TR" dirty="0"/>
          </a:p>
          <a:p>
            <a:r>
              <a:rPr lang="tr-TR" dirty="0"/>
              <a:t>WEB sayfalarındaki duyuruları sürekli olarak takip edip mağdur duruma düşmemeniz önemlidir. </a:t>
            </a:r>
          </a:p>
        </p:txBody>
      </p:sp>
    </p:spTree>
    <p:extLst>
      <p:ext uri="{BB962C8B-B14F-4D97-AF65-F5344CB8AC3E}">
        <p14:creationId xmlns:p14="http://schemas.microsoft.com/office/powerpoint/2010/main" val="644941958"/>
      </p:ext>
    </p:extLst>
  </p:cSld>
  <p:clrMapOvr>
    <a:masterClrMapping/>
  </p:clrMapOvr>
  <p:transition spd="slow">
    <p:wipe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16632"/>
            <a:ext cx="5904656" cy="1143000"/>
          </a:xfrm>
        </p:spPr>
        <p:txBody>
          <a:bodyPr>
            <a:normAutofit/>
          </a:bodyPr>
          <a:lstStyle/>
          <a:p>
            <a:r>
              <a:rPr lang="tr-TR" sz="2800" dirty="0">
                <a:solidFill>
                  <a:schemeClr val="accent1"/>
                </a:solidFill>
              </a:rPr>
              <a:t>Duyuru Sistemi</a:t>
            </a:r>
          </a:p>
        </p:txBody>
      </p:sp>
      <p:sp>
        <p:nvSpPr>
          <p:cNvPr id="3" name="İçerik Yer Tutucusu 2"/>
          <p:cNvSpPr>
            <a:spLocks noGrp="1"/>
          </p:cNvSpPr>
          <p:nvPr>
            <p:ph idx="1"/>
          </p:nvPr>
        </p:nvSpPr>
        <p:spPr>
          <a:xfrm>
            <a:off x="595903" y="872716"/>
            <a:ext cx="8064896" cy="936104"/>
          </a:xfrm>
          <a:noFill/>
        </p:spPr>
        <p:style>
          <a:lnRef idx="3">
            <a:schemeClr val="lt1"/>
          </a:lnRef>
          <a:fillRef idx="1">
            <a:schemeClr val="accent1"/>
          </a:fillRef>
          <a:effectRef idx="1">
            <a:schemeClr val="accent1"/>
          </a:effectRef>
          <a:fontRef idx="minor">
            <a:schemeClr val="lt1"/>
          </a:fontRef>
        </p:style>
        <p:txBody>
          <a:bodyPr>
            <a:normAutofit lnSpcReduction="10000"/>
          </a:bodyPr>
          <a:lstStyle/>
          <a:p>
            <a:pPr marL="114300" indent="0" algn="ctr">
              <a:buNone/>
            </a:pPr>
            <a:r>
              <a:rPr lang="tr-TR" sz="2400" dirty="0">
                <a:solidFill>
                  <a:schemeClr val="tx1"/>
                </a:solidFill>
              </a:rPr>
              <a:t>Bütün üniversitemizi ilgilendiren genel duyuralar;</a:t>
            </a:r>
          </a:p>
          <a:p>
            <a:pPr marL="114300" indent="0" algn="ctr">
              <a:buNone/>
            </a:pPr>
            <a:r>
              <a:rPr lang="tr-TR" sz="2400" b="1" dirty="0">
                <a:solidFill>
                  <a:srgbClr val="FF0000"/>
                </a:solidFill>
              </a:rPr>
              <a:t>http://www.marmara.edu.tr/</a:t>
            </a:r>
          </a:p>
          <a:p>
            <a:pPr marL="114300" indent="0" algn="just">
              <a:buNone/>
            </a:pPr>
            <a:endParaRPr lang="tr-TR" sz="240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2204864"/>
            <a:ext cx="7457519" cy="37558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141658394"/>
      </p:ext>
    </p:extLst>
  </p:cSld>
  <p:clrMapOvr>
    <a:masterClrMapping/>
  </p:clrMapOvr>
  <p:transition spd="slow">
    <p:wipe dir="u"/>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16632"/>
            <a:ext cx="5904656" cy="1143000"/>
          </a:xfrm>
        </p:spPr>
        <p:txBody>
          <a:bodyPr>
            <a:normAutofit/>
          </a:bodyPr>
          <a:lstStyle/>
          <a:p>
            <a:r>
              <a:rPr lang="tr-TR" sz="2800" dirty="0">
                <a:solidFill>
                  <a:schemeClr val="accent1"/>
                </a:solidFill>
              </a:rPr>
              <a:t>Duyuru Sistemi</a:t>
            </a:r>
          </a:p>
        </p:txBody>
      </p:sp>
      <p:sp>
        <p:nvSpPr>
          <p:cNvPr id="5" name="İçerik Yer Tutucusu 2"/>
          <p:cNvSpPr txBox="1">
            <a:spLocks/>
          </p:cNvSpPr>
          <p:nvPr/>
        </p:nvSpPr>
        <p:spPr>
          <a:xfrm>
            <a:off x="683568" y="1061610"/>
            <a:ext cx="8064896" cy="936104"/>
          </a:xfrm>
          <a:prstGeom prst="rect">
            <a:avLst/>
          </a:prstGeom>
          <a:noFill/>
        </p:spPr>
        <p:style>
          <a:lnRef idx="3">
            <a:schemeClr val="lt1"/>
          </a:lnRef>
          <a:fillRef idx="1">
            <a:schemeClr val="accent1"/>
          </a:fillRef>
          <a:effectRef idx="1">
            <a:schemeClr val="accent1"/>
          </a:effectRef>
          <a:fontRef idx="minor">
            <a:schemeClr val="lt1"/>
          </a:fontRef>
        </p:style>
        <p:txBody>
          <a:bodyPr vert="horz" lIns="91440" tIns="45720" rIns="91440" bIns="45720" rtlCol="0">
            <a:normAutofit fontScale="85000" lnSpcReduction="10000"/>
          </a:bodyPr>
          <a:lst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lt1"/>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lt1"/>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lt1"/>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lt1"/>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lt1"/>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lt1"/>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lt1"/>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lt1"/>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lt1"/>
                </a:solidFill>
                <a:latin typeface="+mn-lt"/>
                <a:ea typeface="+mn-ea"/>
                <a:cs typeface="+mn-cs"/>
              </a:defRPr>
            </a:lvl9pPr>
          </a:lstStyle>
          <a:p>
            <a:pPr marL="114300" indent="0" algn="ctr">
              <a:buNone/>
            </a:pPr>
            <a:r>
              <a:rPr lang="tr-TR" dirty="0">
                <a:solidFill>
                  <a:schemeClr val="tx1"/>
                </a:solidFill>
              </a:rPr>
              <a:t>Okulumuzun bütün öğrencilerini ilgilendiren genel duyuralar;</a:t>
            </a:r>
          </a:p>
          <a:p>
            <a:pPr marL="114300" indent="0" algn="ctr">
              <a:buNone/>
            </a:pPr>
            <a:r>
              <a:rPr lang="tr-TR" b="1" dirty="0">
                <a:solidFill>
                  <a:srgbClr val="FF0000"/>
                </a:solidFill>
              </a:rPr>
              <a:t>http://tbmyo.marmara.edu.tr/</a:t>
            </a:r>
          </a:p>
          <a:p>
            <a:pPr marL="114300" indent="0" algn="just">
              <a:buFont typeface="Wingdings 2" pitchFamily="18" charset="2"/>
              <a:buNone/>
            </a:pPr>
            <a:endParaRPr lang="tr-TR" dirty="0">
              <a:solidFill>
                <a:schemeClr val="tx1"/>
              </a:solidFill>
            </a:endParaRPr>
          </a:p>
        </p:txBody>
      </p:sp>
      <p:pic>
        <p:nvPicPr>
          <p:cNvPr id="3" name="Resim 2">
            <a:extLst>
              <a:ext uri="{FF2B5EF4-FFF2-40B4-BE49-F238E27FC236}">
                <a16:creationId xmlns:a16="http://schemas.microsoft.com/office/drawing/2014/main" id="{52B003A8-0697-4C06-B6E0-4B06488F2142}"/>
              </a:ext>
            </a:extLst>
          </p:cNvPr>
          <p:cNvPicPr>
            <a:picLocks noChangeAspect="1"/>
          </p:cNvPicPr>
          <p:nvPr/>
        </p:nvPicPr>
        <p:blipFill>
          <a:blip r:embed="rId2"/>
          <a:stretch>
            <a:fillRect/>
          </a:stretch>
        </p:blipFill>
        <p:spPr>
          <a:xfrm>
            <a:off x="737363" y="2204610"/>
            <a:ext cx="7957305" cy="4231446"/>
          </a:xfrm>
          <a:prstGeom prst="rect">
            <a:avLst/>
          </a:prstGeom>
        </p:spPr>
      </p:pic>
    </p:spTree>
    <p:extLst>
      <p:ext uri="{BB962C8B-B14F-4D97-AF65-F5344CB8AC3E}">
        <p14:creationId xmlns:p14="http://schemas.microsoft.com/office/powerpoint/2010/main" val="3521657247"/>
      </p:ext>
    </p:extLst>
  </p:cSld>
  <p:clrMapOvr>
    <a:masterClrMapping/>
  </p:clrMapOvr>
  <p:transition spd="slow">
    <p:wipe dir="u"/>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0"/>
            <a:ext cx="5904656" cy="1143000"/>
          </a:xfrm>
        </p:spPr>
        <p:txBody>
          <a:bodyPr>
            <a:normAutofit/>
          </a:bodyPr>
          <a:lstStyle/>
          <a:p>
            <a:r>
              <a:rPr lang="tr-TR" sz="2800" dirty="0">
                <a:solidFill>
                  <a:schemeClr val="accent1"/>
                </a:solidFill>
              </a:rPr>
              <a:t>Duyuru Sistemi</a:t>
            </a:r>
          </a:p>
        </p:txBody>
      </p:sp>
      <p:sp>
        <p:nvSpPr>
          <p:cNvPr id="3" name="İçerik Yer Tutucusu 2"/>
          <p:cNvSpPr>
            <a:spLocks noGrp="1"/>
          </p:cNvSpPr>
          <p:nvPr>
            <p:ph idx="1"/>
          </p:nvPr>
        </p:nvSpPr>
        <p:spPr>
          <a:xfrm>
            <a:off x="395536" y="980728"/>
            <a:ext cx="8136904" cy="1224136"/>
          </a:xfrm>
          <a:noFill/>
        </p:spPr>
        <p:style>
          <a:lnRef idx="3">
            <a:schemeClr val="lt1"/>
          </a:lnRef>
          <a:fillRef idx="1">
            <a:schemeClr val="accent1"/>
          </a:fillRef>
          <a:effectRef idx="1">
            <a:schemeClr val="accent1"/>
          </a:effectRef>
          <a:fontRef idx="minor">
            <a:schemeClr val="lt1"/>
          </a:fontRef>
        </p:style>
        <p:txBody>
          <a:bodyPr>
            <a:noAutofit/>
          </a:bodyPr>
          <a:lstStyle/>
          <a:p>
            <a:pPr marL="114300" indent="0" algn="ctr">
              <a:spcBef>
                <a:spcPts val="800"/>
              </a:spcBef>
              <a:buNone/>
            </a:pPr>
            <a:r>
              <a:rPr lang="tr-TR" sz="2000" dirty="0">
                <a:solidFill>
                  <a:schemeClr val="tx1"/>
                </a:solidFill>
              </a:rPr>
              <a:t>Sadece Bölüm ve program ile ilgili duyuralar bütün öğrencilerini ilgilendiren genel duyuralar ilgili bölüm başlığından;</a:t>
            </a:r>
          </a:p>
          <a:p>
            <a:pPr marL="114300" indent="0" algn="ctr">
              <a:spcBef>
                <a:spcPts val="800"/>
              </a:spcBef>
              <a:buNone/>
            </a:pPr>
            <a:r>
              <a:rPr lang="tr-TR" b="1" dirty="0">
                <a:solidFill>
                  <a:srgbClr val="FF0000"/>
                </a:solidFill>
                <a:hlinkClick r:id="rId2"/>
              </a:rPr>
              <a:t>http://</a:t>
            </a:r>
            <a:r>
              <a:rPr lang="tr-TR" b="1" dirty="0" smtClean="0">
                <a:solidFill>
                  <a:srgbClr val="FF0000"/>
                </a:solidFill>
                <a:hlinkClick r:id="rId2"/>
              </a:rPr>
              <a:t>bly-tbmyo.marmara.edu.tr</a:t>
            </a:r>
            <a:r>
              <a:rPr lang="tr-TR" b="1" dirty="0">
                <a:solidFill>
                  <a:srgbClr val="FF0000"/>
                </a:solidFill>
                <a:hlinkClick r:id="rId2"/>
              </a:rPr>
              <a:t>/</a:t>
            </a:r>
            <a:endParaRPr lang="tr-TR" sz="20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348880"/>
            <a:ext cx="7514059" cy="3960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4053452975"/>
      </p:ext>
    </p:extLst>
  </p:cSld>
  <p:clrMapOvr>
    <a:masterClrMapping/>
  </p:clrMapOvr>
  <p:transition spd="slow">
    <p:wipe dir="u"/>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691680" y="0"/>
            <a:ext cx="5904656" cy="1143000"/>
          </a:xfrm>
        </p:spPr>
        <p:txBody>
          <a:bodyPr>
            <a:normAutofit/>
          </a:bodyPr>
          <a:lstStyle/>
          <a:p>
            <a:r>
              <a:rPr lang="tr-TR" sz="4000" dirty="0">
                <a:solidFill>
                  <a:schemeClr val="accent1"/>
                </a:solidFill>
              </a:rPr>
              <a:t>Duyuru Sistemi</a:t>
            </a:r>
            <a:endParaRPr lang="tr-TR" sz="4000" b="1" dirty="0"/>
          </a:p>
        </p:txBody>
      </p:sp>
      <p:sp>
        <p:nvSpPr>
          <p:cNvPr id="3" name="İçerik Yer Tutucusu 2"/>
          <p:cNvSpPr>
            <a:spLocks noGrp="1"/>
          </p:cNvSpPr>
          <p:nvPr>
            <p:ph idx="1"/>
          </p:nvPr>
        </p:nvSpPr>
        <p:spPr>
          <a:xfrm>
            <a:off x="611560" y="908720"/>
            <a:ext cx="8064896" cy="936104"/>
          </a:xfrm>
          <a:noFill/>
        </p:spPr>
        <p:style>
          <a:lnRef idx="3">
            <a:schemeClr val="lt1"/>
          </a:lnRef>
          <a:fillRef idx="1">
            <a:schemeClr val="accent1"/>
          </a:fillRef>
          <a:effectRef idx="1">
            <a:schemeClr val="accent1"/>
          </a:effectRef>
          <a:fontRef idx="minor">
            <a:schemeClr val="lt1"/>
          </a:fontRef>
        </p:style>
        <p:txBody>
          <a:bodyPr>
            <a:normAutofit fontScale="92500" lnSpcReduction="10000"/>
          </a:bodyPr>
          <a:lstStyle/>
          <a:p>
            <a:pPr marL="114300" indent="0" algn="ctr">
              <a:buNone/>
            </a:pPr>
            <a:r>
              <a:rPr lang="tr-TR" sz="2600" b="1" dirty="0">
                <a:solidFill>
                  <a:schemeClr val="tx1"/>
                </a:solidFill>
              </a:rPr>
              <a:t>Sadece Uzaktan Eğitim ile İlgili Duyurular;</a:t>
            </a:r>
          </a:p>
          <a:p>
            <a:pPr marL="114300" indent="0" algn="ctr">
              <a:buNone/>
            </a:pPr>
            <a:r>
              <a:rPr lang="tr-TR" sz="2600" b="1" dirty="0">
                <a:solidFill>
                  <a:srgbClr val="FF0000"/>
                </a:solidFill>
              </a:rPr>
              <a:t>http://uzem.marmara.edu.tr/</a:t>
            </a:r>
          </a:p>
          <a:p>
            <a:pPr marL="114300" indent="0" algn="just">
              <a:buNone/>
            </a:pPr>
            <a:endParaRPr lang="tr-TR"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808" y="2028682"/>
            <a:ext cx="8172400" cy="442465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368147748"/>
      </p:ext>
    </p:extLst>
  </p:cSld>
  <p:clrMapOvr>
    <a:masterClrMapping/>
  </p:clrMapOvr>
  <p:transition spd="slow">
    <p:wipe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Başlık 2"/>
          <p:cNvSpPr>
            <a:spLocks noGrp="1"/>
          </p:cNvSpPr>
          <p:nvPr>
            <p:ph type="title"/>
          </p:nvPr>
        </p:nvSpPr>
        <p:spPr>
          <a:xfrm>
            <a:off x="611560" y="332656"/>
            <a:ext cx="8229600" cy="1296144"/>
          </a:xfrm>
        </p:spPr>
        <p:txBody>
          <a:bodyPr>
            <a:noAutofit/>
          </a:bodyPr>
          <a:lstStyle/>
          <a:p>
            <a:r>
              <a:rPr lang="tr-TR" sz="4000" b="1" dirty="0">
                <a:hlinkClick r:id="rId2"/>
              </a:rPr>
              <a:t>SOSYAL OLANAKLAR</a:t>
            </a:r>
            <a:endParaRPr lang="tr-TR" sz="4000" b="1" dirty="0"/>
          </a:p>
        </p:txBody>
      </p:sp>
      <p:sp>
        <p:nvSpPr>
          <p:cNvPr id="2" name="İçerik Yer Tutucusu 1"/>
          <p:cNvSpPr>
            <a:spLocks noGrp="1"/>
          </p:cNvSpPr>
          <p:nvPr>
            <p:ph idx="1"/>
          </p:nvPr>
        </p:nvSpPr>
        <p:spPr>
          <a:xfrm>
            <a:off x="611560" y="2132856"/>
            <a:ext cx="8136904" cy="2808312"/>
          </a:xfrm>
        </p:spPr>
        <p:txBody>
          <a:bodyPr vert="horz" lIns="91440" tIns="45720" rIns="91440" bIns="45720" rtlCol="0">
            <a:noAutofit/>
          </a:bodyPr>
          <a:lstStyle/>
          <a:p>
            <a:pPr marL="0" indent="0">
              <a:buNone/>
            </a:pPr>
            <a:endParaRPr lang="tr-TR" sz="2000" dirty="0"/>
          </a:p>
          <a:p>
            <a:pPr marL="0" indent="0">
              <a:buNone/>
            </a:pPr>
            <a:r>
              <a:rPr lang="tr-TR" sz="2000" dirty="0"/>
              <a:t>Bu bölümde siz öğrencilerimize üniversitemizin sağladığı yiyecek, barınma, sportif faaliyetler, sağlık, giyecek, öğrenci kulüpleri, çeşitli burslar ve kurslar ile üniversitemize ulaşım alternatifleri hakkında bilgi verilecektir. </a:t>
            </a:r>
          </a:p>
          <a:p>
            <a:pPr marL="0" indent="0">
              <a:buNone/>
            </a:pPr>
            <a:endParaRPr lang="tr-TR" sz="2000" dirty="0"/>
          </a:p>
          <a:p>
            <a:pPr marL="0" indent="0">
              <a:buNone/>
            </a:pPr>
            <a:endParaRPr lang="tr-TR" sz="2000" dirty="0"/>
          </a:p>
        </p:txBody>
      </p:sp>
    </p:spTree>
    <p:extLst>
      <p:ext uri="{BB962C8B-B14F-4D97-AF65-F5344CB8AC3E}">
        <p14:creationId xmlns:p14="http://schemas.microsoft.com/office/powerpoint/2010/main" val="2194495571"/>
      </p:ext>
    </p:extLst>
  </p:cSld>
  <p:clrMapOvr>
    <a:masterClrMapping/>
  </p:clrMapOvr>
  <p:transition spd="slow">
    <p:wipe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827584" y="1412776"/>
            <a:ext cx="7509098" cy="5184576"/>
          </a:xfrm>
        </p:spPr>
        <p:txBody>
          <a:bodyPr vert="horz" lIns="91440" tIns="45720" rIns="91440" bIns="45720" rtlCol="0">
            <a:noAutofit/>
          </a:bodyPr>
          <a:lstStyle/>
          <a:p>
            <a:pPr marL="0" indent="0">
              <a:buNone/>
            </a:pPr>
            <a:r>
              <a:rPr lang="tr-TR" sz="2000" b="1" dirty="0">
                <a:solidFill>
                  <a:schemeClr val="tx1"/>
                </a:solidFill>
                <a:hlinkClick r:id="rId2"/>
              </a:rPr>
              <a:t>KÜTÜPHANE</a:t>
            </a:r>
            <a:endParaRPr lang="tr-TR" sz="2000" b="1" dirty="0">
              <a:solidFill>
                <a:schemeClr val="tx1"/>
              </a:solidFill>
            </a:endParaRPr>
          </a:p>
          <a:p>
            <a:pPr marL="0" indent="0">
              <a:buNone/>
            </a:pPr>
            <a:r>
              <a:rPr lang="tr-TR" sz="2000" dirty="0"/>
              <a:t>Kütüphane ve Dokümantasyon Daire Başkanlığı, günümüzde Merkez Kütüphane’nin dışında çeşitli kampüslerde yer alan birim kütüphaneleriyle tüm Marmara Üniversitesi öğretim elemanı ve öğrencilerine hizmet vermektedir. </a:t>
            </a:r>
          </a:p>
          <a:p>
            <a:pPr marL="0" indent="0">
              <a:buNone/>
            </a:pPr>
            <a:r>
              <a:rPr lang="tr-TR" sz="2000" dirty="0"/>
              <a:t>Öğrencilerimiz ödünç yayın verme hizmetinden faydalanabilirler. </a:t>
            </a:r>
          </a:p>
          <a:p>
            <a:pPr marL="0" indent="0">
              <a:buNone/>
            </a:pPr>
            <a:r>
              <a:rPr lang="tr-TR" sz="2000" dirty="0"/>
              <a:t>Ödünç Yayın Hizmetleri Birimi Merkez Kütüphanenin giriş katında bulunmaktadır. </a:t>
            </a:r>
          </a:p>
          <a:p>
            <a:pPr marL="0" indent="0">
              <a:buNone/>
            </a:pPr>
            <a:r>
              <a:rPr lang="tr-TR" sz="2000" dirty="0"/>
              <a:t>Üyelik, ilişik kesme ve ödünç yayın işlemleri bu bölümde yapılmaktadır.</a:t>
            </a:r>
          </a:p>
          <a:p>
            <a:pPr marL="0" indent="0">
              <a:buNone/>
            </a:pPr>
            <a:endParaRPr lang="tr-TR" sz="2000" dirty="0"/>
          </a:p>
        </p:txBody>
      </p:sp>
      <p:sp>
        <p:nvSpPr>
          <p:cNvPr id="4" name="Başlık 2"/>
          <p:cNvSpPr txBox="1">
            <a:spLocks/>
          </p:cNvSpPr>
          <p:nvPr/>
        </p:nvSpPr>
        <p:spPr>
          <a:xfrm>
            <a:off x="611560" y="-99392"/>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2044419939"/>
      </p:ext>
    </p:extLst>
  </p:cSld>
  <p:clrMapOvr>
    <a:masterClrMapping/>
  </p:clrMapOvr>
  <p:transition spd="slow">
    <p:wipe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1628800"/>
            <a:ext cx="8208912" cy="4536504"/>
          </a:xfrm>
        </p:spPr>
        <p:txBody>
          <a:bodyPr vert="horz" lIns="91440" tIns="45720" rIns="91440" bIns="45720" rtlCol="0">
            <a:noAutofit/>
          </a:bodyPr>
          <a:lstStyle/>
          <a:p>
            <a:pPr marL="0" indent="0">
              <a:buNone/>
            </a:pPr>
            <a:r>
              <a:rPr lang="tr-TR" sz="2000" b="1" dirty="0"/>
              <a:t>YİYECEK &amp; İÇECEK</a:t>
            </a:r>
          </a:p>
          <a:p>
            <a:pPr marL="0" indent="0">
              <a:buNone/>
            </a:pPr>
            <a:r>
              <a:rPr lang="tr-TR" sz="2000" dirty="0"/>
              <a:t>Yemekhane: Tüm kampüslerimizde bulunan yemekhanelerde günde yaklaşık 10-11 bin öğrencimiz faydalanmaktadır</a:t>
            </a:r>
          </a:p>
          <a:p>
            <a:pPr marL="0" indent="0">
              <a:buNone/>
            </a:pPr>
            <a:endParaRPr lang="tr-TR" sz="2000" dirty="0"/>
          </a:p>
          <a:p>
            <a:pPr marL="0" indent="0">
              <a:buNone/>
            </a:pPr>
            <a:r>
              <a:rPr lang="tr-TR" sz="2000" dirty="0"/>
              <a:t>Öğrenci Kartı ile öğlen ve akşam olmak üzere günde 2 kez sunulan yemek hizmetinden faydalanabilirler.</a:t>
            </a:r>
          </a:p>
        </p:txBody>
      </p:sp>
      <p:sp>
        <p:nvSpPr>
          <p:cNvPr id="4" name="Başlık 2"/>
          <p:cNvSpPr txBox="1">
            <a:spLocks/>
          </p:cNvSpPr>
          <p:nvPr/>
        </p:nvSpPr>
        <p:spPr>
          <a:xfrm>
            <a:off x="683568" y="-99392"/>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542563572"/>
      </p:ext>
    </p:extLst>
  </p:cSld>
  <p:clrMapOvr>
    <a:masterClrMapping/>
  </p:clrMapOvr>
  <p:transition spd="slow">
    <p:wipe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62472" y="1445568"/>
            <a:ext cx="8078688" cy="5472608"/>
          </a:xfrm>
        </p:spPr>
        <p:txBody>
          <a:bodyPr vert="horz" lIns="91440" tIns="45720" rIns="91440" bIns="45720" rtlCol="0">
            <a:noAutofit/>
          </a:bodyPr>
          <a:lstStyle/>
          <a:p>
            <a:pPr marL="0" indent="0">
              <a:buNone/>
            </a:pPr>
            <a:r>
              <a:rPr lang="tr-TR" sz="2000" b="1" dirty="0"/>
              <a:t>Yemek Bursu</a:t>
            </a:r>
          </a:p>
          <a:p>
            <a:pPr marL="0" indent="0">
              <a:buNone/>
            </a:pPr>
            <a:r>
              <a:rPr lang="tr-TR" sz="2000" dirty="0"/>
              <a:t>Sağlık Kültür ve Spor Daire Başkanlığımızın yemek bursu 2003 yılında 150 kişi ile başlamış olup, her yıl duyurulan tarihlerde gelen yemek bursu başvuruları; Daire Başkanlığı bünyesinde kurulan bir komisyon tarafından incelenmekte  ve Rektörlüğümüzün onayı ile öğrencilerimize  yemek bursu verilmektedir. </a:t>
            </a:r>
          </a:p>
          <a:p>
            <a:pPr marL="0" indent="0">
              <a:buNone/>
            </a:pPr>
            <a:r>
              <a:rPr lang="tr-TR" sz="2000" dirty="0"/>
              <a:t>Burs almaya hak kazanan öğrencilerimiz aylık olarak kendilerine verilen burs fişleriyle dokuz ay süresince ücretsiz olarak eğitim gördükleri kampüslerde yemeklerini yiyebilmektedirler.</a:t>
            </a:r>
          </a:p>
        </p:txBody>
      </p:sp>
      <p:sp>
        <p:nvSpPr>
          <p:cNvPr id="4" name="Başlık 2"/>
          <p:cNvSpPr txBox="1">
            <a:spLocks/>
          </p:cNvSpPr>
          <p:nvPr/>
        </p:nvSpPr>
        <p:spPr>
          <a:xfrm>
            <a:off x="611560" y="116632"/>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542563572"/>
      </p:ext>
    </p:extLst>
  </p:cSld>
  <p:clrMapOvr>
    <a:masterClrMapping/>
  </p:clrMapOvr>
  <p:transition spd="slow">
    <p:wipe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27584" y="1484784"/>
            <a:ext cx="7632848" cy="4968552"/>
          </a:xfrm>
          <a:noFill/>
          <a:ln>
            <a:noFill/>
          </a:ln>
        </p:spPr>
        <p:style>
          <a:lnRef idx="3">
            <a:schemeClr val="lt1"/>
          </a:lnRef>
          <a:fillRef idx="1">
            <a:schemeClr val="accent5"/>
          </a:fillRef>
          <a:effectRef idx="1">
            <a:schemeClr val="accent5"/>
          </a:effectRef>
          <a:fontRef idx="minor">
            <a:schemeClr val="lt1"/>
          </a:fontRef>
        </p:style>
        <p:txBody>
          <a:bodyPr>
            <a:normAutofit/>
          </a:bodyPr>
          <a:lstStyle/>
          <a:p>
            <a:pPr marL="114300" indent="0" algn="just">
              <a:buNone/>
            </a:pPr>
            <a:r>
              <a:rPr lang="tr-TR" sz="2400">
                <a:solidFill>
                  <a:schemeClr val="tx1"/>
                </a:solidFill>
                <a:latin typeface="Arial"/>
                <a:cs typeface="Arial"/>
              </a:rPr>
              <a:t>Üniversitemiz 133 yıllık mazisi, 3000 yakın öğretim elemanı  ve 70.000’nin üzerinde öğrencisiyle ülkemizin bilimsel birikimine katkıda bulunmaya çalışan, Türkiye’nin önde gelen yükseköğretim kurumlarından biridir. </a:t>
            </a:r>
            <a:endParaRPr lang="tr-TR" sz="2400" dirty="0">
              <a:solidFill>
                <a:schemeClr val="tx1"/>
              </a:solidFill>
              <a:latin typeface="Arial"/>
              <a:cs typeface="Arial"/>
            </a:endParaRPr>
          </a:p>
        </p:txBody>
      </p:sp>
      <p:pic>
        <p:nvPicPr>
          <p:cNvPr id="4" name="Picture 3" descr="göztep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5736" y="4221088"/>
            <a:ext cx="4432300" cy="1828800"/>
          </a:xfrm>
          <a:prstGeom prst="rect">
            <a:avLst/>
          </a:prstGeom>
        </p:spPr>
      </p:pic>
    </p:spTree>
    <p:extLst>
      <p:ext uri="{BB962C8B-B14F-4D97-AF65-F5344CB8AC3E}">
        <p14:creationId xmlns:p14="http://schemas.microsoft.com/office/powerpoint/2010/main" val="449773953"/>
      </p:ext>
    </p:extLst>
  </p:cSld>
  <p:clrMapOvr>
    <a:masterClrMapping/>
  </p:clrMapOvr>
  <p:transition spd="slow">
    <p:wipe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1196752"/>
            <a:ext cx="7776864" cy="5112568"/>
          </a:xfrm>
        </p:spPr>
        <p:txBody>
          <a:bodyPr vert="horz" lIns="91440" tIns="45720" rIns="91440" bIns="45720" rtlCol="0">
            <a:noAutofit/>
          </a:bodyPr>
          <a:lstStyle/>
          <a:p>
            <a:pPr marL="0" indent="0">
              <a:buNone/>
            </a:pPr>
            <a:endParaRPr lang="tr-TR" sz="2000" b="1" dirty="0">
              <a:solidFill>
                <a:srgbClr val="000000"/>
              </a:solidFill>
            </a:endParaRPr>
          </a:p>
          <a:p>
            <a:pPr marL="0" indent="0">
              <a:buNone/>
            </a:pPr>
            <a:r>
              <a:rPr lang="tr-TR" sz="2000" b="1" dirty="0"/>
              <a:t>SAĞLIK</a:t>
            </a:r>
          </a:p>
          <a:p>
            <a:pPr marL="0" indent="0">
              <a:buNone/>
            </a:pPr>
            <a:r>
              <a:rPr lang="tr-TR" sz="2000" dirty="0"/>
              <a:t>Sağlık, Kültür ve Spor Daire Başkanlığına bağlı olan </a:t>
            </a:r>
            <a:r>
              <a:rPr lang="tr-TR" sz="2000" dirty="0" err="1"/>
              <a:t>Mediko</a:t>
            </a:r>
            <a:r>
              <a:rPr lang="tr-TR" sz="2000" dirty="0"/>
              <a:t> Sosyal Merkezleri öğrencilerimize sağlık hizmeti sunmaktadır.</a:t>
            </a:r>
          </a:p>
          <a:p>
            <a:pPr marL="0" indent="0">
              <a:buNone/>
            </a:pPr>
            <a:r>
              <a:rPr lang="tr-TR" sz="2000" dirty="0"/>
              <a:t>Göztepe </a:t>
            </a:r>
            <a:r>
              <a:rPr lang="tr-TR" sz="2000" dirty="0" err="1"/>
              <a:t>Mediko</a:t>
            </a:r>
            <a:r>
              <a:rPr lang="tr-TR" sz="2000" dirty="0"/>
              <a:t> -Sosyal Merkezinde; biyokimya </a:t>
            </a:r>
            <a:r>
              <a:rPr lang="tr-TR" sz="2000" dirty="0" err="1"/>
              <a:t>lab</a:t>
            </a:r>
            <a:r>
              <a:rPr lang="tr-TR" sz="2000" dirty="0"/>
              <a:t>., röntgen, diş, tedavi ve pansuman, psikolojik danışma ve rehberlik ile diyet ünitelerinde hizmet verilmektedir.</a:t>
            </a:r>
          </a:p>
          <a:p>
            <a:pPr marL="0" indent="0">
              <a:buNone/>
            </a:pPr>
            <a:r>
              <a:rPr lang="tr-TR" sz="2000" dirty="0" err="1"/>
              <a:t>Mediko</a:t>
            </a:r>
            <a:r>
              <a:rPr lang="tr-TR" sz="2000" dirty="0"/>
              <a:t>-Sosyal Birimine başvuran öğrencilerin şikayetleri poliklinik doktorları tarafından değerlendirilmekte, teşhis ve tedavileri yapılarak; gerekli görüldüğü durumda hastaneye sevk edilmektedir</a:t>
            </a:r>
            <a:r>
              <a:rPr lang="tr-TR" sz="2000" b="1" dirty="0"/>
              <a:t>.</a:t>
            </a:r>
          </a:p>
        </p:txBody>
      </p:sp>
      <p:sp>
        <p:nvSpPr>
          <p:cNvPr id="4" name="Başlık 2"/>
          <p:cNvSpPr txBox="1">
            <a:spLocks/>
          </p:cNvSpPr>
          <p:nvPr/>
        </p:nvSpPr>
        <p:spPr>
          <a:xfrm>
            <a:off x="539552" y="116632"/>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2721100380"/>
      </p:ext>
    </p:extLst>
  </p:cSld>
  <p:clrMapOvr>
    <a:masterClrMapping/>
  </p:clrMapOvr>
  <p:transition spd="slow">
    <p:wipe dir="u"/>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13892" y="1444040"/>
            <a:ext cx="8424936" cy="4464496"/>
          </a:xfrm>
        </p:spPr>
        <p:txBody>
          <a:bodyPr vert="horz" lIns="91440" tIns="45720" rIns="91440" bIns="45720" rtlCol="0">
            <a:noAutofit/>
          </a:bodyPr>
          <a:lstStyle/>
          <a:p>
            <a:pPr marL="0" indent="0">
              <a:buNone/>
            </a:pPr>
            <a:r>
              <a:rPr lang="tr-TR" sz="2000" b="1" dirty="0"/>
              <a:t>SPOR OLANAKLARI</a:t>
            </a:r>
          </a:p>
          <a:p>
            <a:pPr marL="0" indent="0">
              <a:buNone/>
            </a:pPr>
            <a:r>
              <a:rPr lang="tr-TR" sz="2000" dirty="0"/>
              <a:t>Üniversitemiz Sağlık Kültür ve Spor Daire Başkanlığı bünyesinde Kültür ve Spor Hizmetleri Şube Müdürlüğü’nün, hafta sonu öğrencilerimize yönelik olarak düzenlediği ücretsiz  kültür  ve spor faaliyetleri bulunmaktadır. </a:t>
            </a:r>
          </a:p>
          <a:p>
            <a:pPr marL="0" indent="0">
              <a:buNone/>
            </a:pPr>
            <a:r>
              <a:rPr lang="tr-TR" sz="2000" dirty="0"/>
              <a:t>Bu faaliyetler; Türk Halk Müziği, Türk Sanat Müziği, Tiyatro, Halk Oyunları alanlarında kültürel kurslar ve Basketbol, Voleybol, Satranç ,Masa Tenisi, Tenis, Dans, </a:t>
            </a:r>
            <a:r>
              <a:rPr lang="tr-TR" sz="2000" dirty="0" err="1"/>
              <a:t>Fitness</a:t>
            </a:r>
            <a:r>
              <a:rPr lang="tr-TR" sz="2000" dirty="0"/>
              <a:t>, </a:t>
            </a:r>
            <a:r>
              <a:rPr lang="tr-TR" sz="2000" dirty="0" err="1"/>
              <a:t>Tae-Bo</a:t>
            </a:r>
            <a:r>
              <a:rPr lang="tr-TR" sz="2000" dirty="0"/>
              <a:t> ,Dağcılık gibi spor dallarından oluşmaktadır. </a:t>
            </a:r>
          </a:p>
        </p:txBody>
      </p:sp>
      <p:sp>
        <p:nvSpPr>
          <p:cNvPr id="4" name="Başlık 2"/>
          <p:cNvSpPr txBox="1">
            <a:spLocks/>
          </p:cNvSpPr>
          <p:nvPr/>
        </p:nvSpPr>
        <p:spPr>
          <a:xfrm>
            <a:off x="611560" y="332656"/>
            <a:ext cx="8229600" cy="1080120"/>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2721100380"/>
      </p:ext>
    </p:extLst>
  </p:cSld>
  <p:clrMapOvr>
    <a:masterClrMapping/>
  </p:clrMapOvr>
  <p:transition spd="slow">
    <p:wipe dir="u"/>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sz="half" idx="1"/>
          </p:nvPr>
        </p:nvSpPr>
        <p:spPr>
          <a:xfrm>
            <a:off x="627584" y="1700808"/>
            <a:ext cx="3840480" cy="4343400"/>
          </a:xfrm>
        </p:spPr>
        <p:txBody>
          <a:bodyPr vert="horz" lIns="91440" tIns="45720" rIns="91440" bIns="45720" rtlCol="0">
            <a:noAutofit/>
          </a:bodyPr>
          <a:lstStyle/>
          <a:p>
            <a:pPr marL="0" indent="0">
              <a:buNone/>
            </a:pPr>
            <a:r>
              <a:rPr lang="tr-TR" sz="2000" b="1" dirty="0"/>
              <a:t>SPOR OLANAKLARI</a:t>
            </a:r>
          </a:p>
          <a:p>
            <a:pPr marL="0" indent="0">
              <a:buNone/>
            </a:pPr>
            <a:r>
              <a:rPr lang="tr-TR" sz="2000" dirty="0"/>
              <a:t>Göztepe Kampüsünde bulunan kapalı spor salonundan öğrencilerimizin çeşitli spor faaliyetleri için yararlanması sağlanmakta ve </a:t>
            </a:r>
          </a:p>
          <a:p>
            <a:pPr marL="0" indent="0">
              <a:buNone/>
            </a:pPr>
            <a:r>
              <a:rPr lang="tr-TR" sz="2000" dirty="0"/>
              <a:t>Yüksekokulumuzun Basketbol, Voleybol ve Futbol takımlarında yer alarak bu turnuvalara katılabilirsiniz.</a:t>
            </a:r>
          </a:p>
          <a:p>
            <a:pPr marL="0" indent="0">
              <a:buNone/>
            </a:pPr>
            <a:endParaRPr lang="tr-TR" sz="2000" b="1" dirty="0">
              <a:solidFill>
                <a:srgbClr val="000000"/>
              </a:solidFill>
            </a:endParaRPr>
          </a:p>
        </p:txBody>
      </p:sp>
      <p:sp>
        <p:nvSpPr>
          <p:cNvPr id="7" name="Content Placeholder 6"/>
          <p:cNvSpPr>
            <a:spLocks noGrp="1"/>
          </p:cNvSpPr>
          <p:nvPr>
            <p:ph sz="half" idx="2"/>
          </p:nvPr>
        </p:nvSpPr>
        <p:spPr>
          <a:xfrm>
            <a:off x="4644008" y="1700808"/>
            <a:ext cx="4056504" cy="4343400"/>
          </a:xfrm>
        </p:spPr>
        <p:txBody>
          <a:bodyPr/>
          <a:lstStyle/>
          <a:p>
            <a:pPr marL="0" indent="0">
              <a:buNone/>
            </a:pPr>
            <a:r>
              <a:rPr lang="tr-TR" dirty="0"/>
              <a:t>Geleneksel Rektörlük Kupası Karşılaşmaları kapsamında </a:t>
            </a:r>
          </a:p>
          <a:p>
            <a:pPr marL="0" indent="0">
              <a:buNone/>
            </a:pPr>
            <a:r>
              <a:rPr lang="tr-TR" dirty="0"/>
              <a:t>Basketbol (Bayan-Erkek), </a:t>
            </a:r>
          </a:p>
          <a:p>
            <a:pPr marL="0" indent="0">
              <a:buNone/>
            </a:pPr>
            <a:r>
              <a:rPr lang="tr-TR" dirty="0"/>
              <a:t>Voleybol (Bayan-Erkek), </a:t>
            </a:r>
          </a:p>
          <a:p>
            <a:pPr marL="0" indent="0">
              <a:buNone/>
            </a:pPr>
            <a:r>
              <a:rPr lang="tr-TR" dirty="0"/>
              <a:t>Futbol (Bayan-Erkek), </a:t>
            </a:r>
          </a:p>
          <a:p>
            <a:pPr marL="0" indent="0">
              <a:buNone/>
            </a:pPr>
            <a:r>
              <a:rPr lang="tr-TR" dirty="0"/>
              <a:t>Masa tenisi  ve Satranç turnuvaları düzenlenmektedir</a:t>
            </a:r>
            <a:r>
              <a:rPr lang="tr-TR" dirty="0">
                <a:solidFill>
                  <a:srgbClr val="000000"/>
                </a:solidFill>
              </a:rPr>
              <a:t>.</a:t>
            </a:r>
          </a:p>
          <a:p>
            <a:endParaRPr lang="en-US" dirty="0"/>
          </a:p>
        </p:txBody>
      </p:sp>
      <p:sp>
        <p:nvSpPr>
          <p:cNvPr id="6" name="Başlık 2"/>
          <p:cNvSpPr txBox="1">
            <a:spLocks/>
          </p:cNvSpPr>
          <p:nvPr/>
        </p:nvSpPr>
        <p:spPr>
          <a:xfrm>
            <a:off x="611560" y="116632"/>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867637593"/>
      </p:ext>
    </p:extLst>
  </p:cSld>
  <p:clrMapOvr>
    <a:masterClrMapping/>
  </p:clrMapOvr>
  <p:transition spd="slow">
    <p:wipe dir="u"/>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539552" y="1988840"/>
            <a:ext cx="8388424" cy="4177304"/>
          </a:xfrm>
        </p:spPr>
        <p:txBody>
          <a:bodyPr vert="horz" lIns="91440" tIns="45720" rIns="91440" bIns="45720" rtlCol="0">
            <a:noAutofit/>
          </a:bodyPr>
          <a:lstStyle/>
          <a:p>
            <a:pPr marL="0" indent="0">
              <a:buNone/>
            </a:pPr>
            <a:r>
              <a:rPr lang="tr-TR" sz="2000" b="1" dirty="0"/>
              <a:t>KURSLAR</a:t>
            </a:r>
          </a:p>
          <a:p>
            <a:pPr marL="0" indent="0">
              <a:buNone/>
            </a:pPr>
            <a:r>
              <a:rPr lang="tr-TR" sz="2000" dirty="0"/>
              <a:t>Göztepe Yerleşkesinde öğrencilerimiz için hem sportif, hem de kültürel kurslar yer almaktadır. Bu kurslara katılmak ve bilgi alma</a:t>
            </a:r>
            <a:r>
              <a:rPr lang="tr-TR" sz="2000" dirty="0">
                <a:solidFill>
                  <a:srgbClr val="000000"/>
                </a:solidFill>
              </a:rPr>
              <a:t>k için </a:t>
            </a:r>
          </a:p>
          <a:p>
            <a:pPr marL="0" indent="0" algn="ctr">
              <a:buNone/>
            </a:pPr>
            <a:endParaRPr lang="tr-TR" sz="2000" b="1" dirty="0">
              <a:solidFill>
                <a:srgbClr val="FF0000"/>
              </a:solidFill>
            </a:endParaRPr>
          </a:p>
          <a:p>
            <a:pPr marL="0" indent="0">
              <a:buNone/>
            </a:pPr>
            <a:endParaRPr lang="tr-TR" sz="2000" b="1" dirty="0">
              <a:solidFill>
                <a:srgbClr val="000000"/>
              </a:solidFill>
            </a:endParaRPr>
          </a:p>
        </p:txBody>
      </p:sp>
      <p:sp>
        <p:nvSpPr>
          <p:cNvPr id="6" name="Başlık 2"/>
          <p:cNvSpPr txBox="1">
            <a:spLocks/>
          </p:cNvSpPr>
          <p:nvPr/>
        </p:nvSpPr>
        <p:spPr>
          <a:xfrm>
            <a:off x="539552" y="0"/>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2721100380"/>
      </p:ext>
    </p:extLst>
  </p:cSld>
  <p:clrMapOvr>
    <a:masterClrMapping/>
  </p:clrMapOvr>
  <p:transition spd="slow">
    <p:wipe dir="u"/>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467544" y="2204864"/>
            <a:ext cx="8676456" cy="5517232"/>
          </a:xfrm>
        </p:spPr>
        <p:txBody>
          <a:bodyPr vert="horz" lIns="91440" tIns="45720" rIns="91440" bIns="45720" rtlCol="0">
            <a:noAutofit/>
          </a:bodyPr>
          <a:lstStyle/>
          <a:p>
            <a:pPr marL="0" indent="0">
              <a:buNone/>
            </a:pPr>
            <a:r>
              <a:rPr lang="tr-TR" sz="2000" b="1" dirty="0"/>
              <a:t>ÖĞRENCİ KULÜPLERİ</a:t>
            </a:r>
          </a:p>
          <a:p>
            <a:pPr marL="0" indent="0">
              <a:buNone/>
            </a:pPr>
            <a:r>
              <a:rPr lang="tr-TR" sz="2000" dirty="0"/>
              <a:t>Üniversitemizde aktif olarak faaliyet göstermekte olan 178 adet öğrenci kulübü bulunmaktadır.</a:t>
            </a:r>
          </a:p>
        </p:txBody>
      </p:sp>
      <p:sp>
        <p:nvSpPr>
          <p:cNvPr id="4" name="Başlık 2"/>
          <p:cNvSpPr txBox="1">
            <a:spLocks/>
          </p:cNvSpPr>
          <p:nvPr/>
        </p:nvSpPr>
        <p:spPr>
          <a:xfrm>
            <a:off x="611560" y="332656"/>
            <a:ext cx="8229600" cy="864096"/>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dirty="0"/>
              <a:t>SOSYAL OLANAKLAR</a:t>
            </a:r>
          </a:p>
        </p:txBody>
      </p:sp>
    </p:spTree>
    <p:extLst>
      <p:ext uri="{BB962C8B-B14F-4D97-AF65-F5344CB8AC3E}">
        <p14:creationId xmlns:p14="http://schemas.microsoft.com/office/powerpoint/2010/main" val="1487029376"/>
      </p:ext>
    </p:extLst>
  </p:cSld>
  <p:clrMapOvr>
    <a:masterClrMapping/>
  </p:clrMapOvr>
  <p:transition spd="slow">
    <p:wipe dir="u"/>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718360" y="1657772"/>
            <a:ext cx="7886088" cy="4251928"/>
          </a:xfrm>
        </p:spPr>
        <p:txBody>
          <a:bodyPr vert="horz" lIns="91440" tIns="45720" rIns="91440" bIns="45720" rtlCol="0">
            <a:noAutofit/>
          </a:bodyPr>
          <a:lstStyle/>
          <a:p>
            <a:pPr marL="0" indent="0">
              <a:buNone/>
            </a:pPr>
            <a:endParaRPr lang="tr-TR" sz="2000" b="1" dirty="0">
              <a:solidFill>
                <a:srgbClr val="000000"/>
              </a:solidFill>
            </a:endParaRPr>
          </a:p>
          <a:p>
            <a:pPr marL="0" indent="0">
              <a:buNone/>
            </a:pPr>
            <a:r>
              <a:rPr lang="tr-TR" sz="2000" b="1" dirty="0">
                <a:solidFill>
                  <a:srgbClr val="FF0000"/>
                </a:solidFill>
              </a:rPr>
              <a:t>KISMİ ZAMANLI OLARAK ÇALIŞACAK ÖĞRENCİLER</a:t>
            </a:r>
          </a:p>
          <a:p>
            <a:pPr marL="0" indent="0">
              <a:buNone/>
            </a:pPr>
            <a:endParaRPr lang="tr-TR" sz="2000" dirty="0">
              <a:solidFill>
                <a:srgbClr val="000000"/>
              </a:solidFill>
            </a:endParaRPr>
          </a:p>
          <a:p>
            <a:pPr marL="0" indent="0">
              <a:buNone/>
            </a:pPr>
            <a:r>
              <a:rPr lang="tr-TR" sz="2000" dirty="0"/>
              <a:t>Yüksek Öğretim Kredi ve Yurtlar Kurumu tarafından kendilerine burs verilmekte olan veya burs alma şartlarına sahip öğrencilere öncelik verilmek suretiyle aşağıda belirtilen şartları taşıyan öğrenciler, Üniversitemizde kısmi zamanlı öğrenci olarak geçici işlerde çalıştırılabilirler. </a:t>
            </a:r>
          </a:p>
        </p:txBody>
      </p:sp>
      <p:sp>
        <p:nvSpPr>
          <p:cNvPr id="4" name="Başlık 2"/>
          <p:cNvSpPr txBox="1">
            <a:spLocks/>
          </p:cNvSpPr>
          <p:nvPr/>
        </p:nvSpPr>
        <p:spPr>
          <a:xfrm>
            <a:off x="611560" y="332656"/>
            <a:ext cx="8229600" cy="1296144"/>
          </a:xfrm>
          <a:prstGeom prst="rect">
            <a:avLst/>
          </a:prstGeom>
        </p:spPr>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accent1"/>
                </a:solidFill>
                <a:latin typeface="+mj-lt"/>
                <a:ea typeface="+mj-ea"/>
                <a:cs typeface="+mj-cs"/>
              </a:defRPr>
            </a:lvl1pPr>
          </a:lstStyle>
          <a:p>
            <a:r>
              <a:rPr lang="tr-TR" sz="4000" b="1"/>
              <a:t>SOSYAL OLANAKLAR</a:t>
            </a:r>
            <a:endParaRPr lang="tr-TR" sz="4000" b="1" dirty="0"/>
          </a:p>
        </p:txBody>
      </p:sp>
    </p:spTree>
    <p:extLst>
      <p:ext uri="{BB962C8B-B14F-4D97-AF65-F5344CB8AC3E}">
        <p14:creationId xmlns:p14="http://schemas.microsoft.com/office/powerpoint/2010/main" val="2721100380"/>
      </p:ext>
    </p:extLst>
  </p:cSld>
  <p:clrMapOvr>
    <a:masterClrMapping/>
  </p:clrMapOvr>
  <p:transition spd="slow">
    <p:wipe dir="u"/>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83568" y="476672"/>
            <a:ext cx="7956376" cy="5904656"/>
          </a:xfrm>
        </p:spPr>
        <p:txBody>
          <a:bodyPr vert="horz" lIns="91440" tIns="45720" rIns="91440" bIns="45720" rtlCol="0">
            <a:noAutofit/>
          </a:bodyPr>
          <a:lstStyle/>
          <a:p>
            <a:pPr marL="0" indent="0">
              <a:buNone/>
            </a:pPr>
            <a:endParaRPr lang="tr-TR" sz="2000" b="1" dirty="0">
              <a:solidFill>
                <a:srgbClr val="000000"/>
              </a:solidFill>
            </a:endParaRPr>
          </a:p>
          <a:p>
            <a:pPr marL="0" indent="0" algn="ctr">
              <a:buNone/>
            </a:pPr>
            <a:r>
              <a:rPr lang="tr-TR" sz="2000" b="1" dirty="0">
                <a:solidFill>
                  <a:srgbClr val="FF0000"/>
                </a:solidFill>
              </a:rPr>
              <a:t>KISMİ ZAMANLI OLARAK ÇALIŞACAK ÖĞRENCİLER</a:t>
            </a:r>
          </a:p>
          <a:p>
            <a:pPr marL="0" indent="0" algn="ctr">
              <a:buNone/>
            </a:pPr>
            <a:r>
              <a:rPr lang="tr-TR" sz="2000" b="1" dirty="0">
                <a:solidFill>
                  <a:srgbClr val="FF0000"/>
                </a:solidFill>
              </a:rPr>
              <a:t>(ÖĞRENCİ ASİSTANLIK)</a:t>
            </a:r>
          </a:p>
          <a:p>
            <a:pPr marL="0" indent="0">
              <a:buNone/>
            </a:pPr>
            <a:endParaRPr lang="tr-TR" sz="2000" b="1" dirty="0">
              <a:solidFill>
                <a:srgbClr val="000000"/>
              </a:solidFill>
            </a:endParaRPr>
          </a:p>
          <a:p>
            <a:pPr marL="0" indent="0">
              <a:buNone/>
            </a:pPr>
            <a:r>
              <a:rPr lang="tr-TR" sz="2000" dirty="0"/>
              <a:t>Kısmi zamanlı olarak çalışan öğrencilerimiz haftada en az 5 saat, en fazla 15 saat olmak üzere çalışabilirler yani ayda 60 saatin üzerinde çalışamazlar.</a:t>
            </a:r>
          </a:p>
          <a:p>
            <a:pPr marL="0" indent="0">
              <a:buNone/>
            </a:pPr>
            <a:r>
              <a:rPr lang="tr-TR" sz="2000" dirty="0"/>
              <a:t>Daha ayrıntılı bilgi için </a:t>
            </a:r>
          </a:p>
          <a:p>
            <a:pPr marL="0" indent="0">
              <a:buNone/>
            </a:pPr>
            <a:endParaRPr lang="tr-TR" sz="2000" dirty="0">
              <a:solidFill>
                <a:srgbClr val="000000"/>
              </a:solidFill>
            </a:endParaRPr>
          </a:p>
          <a:p>
            <a:pPr marL="0" indent="0" algn="ctr">
              <a:buNone/>
            </a:pPr>
            <a:r>
              <a:rPr lang="tr-TR" sz="2000" b="1" dirty="0">
                <a:solidFill>
                  <a:srgbClr val="FF0000"/>
                </a:solidFill>
              </a:rPr>
              <a:t>http://sks.marmara.edu.tr/ogrenci/kismi-zamanli-ogrenci/</a:t>
            </a:r>
          </a:p>
          <a:p>
            <a:pPr marL="0" indent="0">
              <a:buNone/>
            </a:pPr>
            <a:endParaRPr lang="tr-TR" sz="2000" dirty="0">
              <a:solidFill>
                <a:srgbClr val="000000"/>
              </a:solidFill>
            </a:endParaRPr>
          </a:p>
        </p:txBody>
      </p:sp>
    </p:spTree>
    <p:extLst>
      <p:ext uri="{BB962C8B-B14F-4D97-AF65-F5344CB8AC3E}">
        <p14:creationId xmlns:p14="http://schemas.microsoft.com/office/powerpoint/2010/main" val="3878167253"/>
      </p:ext>
    </p:extLst>
  </p:cSld>
  <p:clrMapOvr>
    <a:masterClrMapping/>
  </p:clrMapOvr>
  <p:transition spd="slow">
    <p:wipe dir="u"/>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55576" y="2708920"/>
            <a:ext cx="7632848" cy="1008112"/>
          </a:xfrm>
        </p:spPr>
        <p:txBody>
          <a:bodyPr>
            <a:normAutofit/>
          </a:bodyPr>
          <a:lstStyle/>
          <a:p>
            <a:pPr marL="0" indent="0" algn="ctr">
              <a:buNone/>
            </a:pPr>
            <a:r>
              <a:rPr lang="tr-TR" sz="4800" b="1" i="1" dirty="0"/>
              <a:t>BAŞARILAR DİLERİZ…</a:t>
            </a:r>
          </a:p>
        </p:txBody>
      </p:sp>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0072" y="4149080"/>
            <a:ext cx="3017912" cy="1976733"/>
          </a:xfrm>
          <a:prstGeom prst="rect">
            <a:avLst/>
          </a:prstGeom>
        </p:spPr>
      </p:pic>
      <p:pic>
        <p:nvPicPr>
          <p:cNvPr id="5" name="Picture 2" descr="C:\Users\PC-1\Desktop\PROGRAM-29 HAZİRAN 2011\marmara - 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332656"/>
            <a:ext cx="2160240" cy="21602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882956"/>
      </p:ext>
    </p:extLst>
  </p:cSld>
  <p:clrMapOvr>
    <a:masterClrMapping/>
  </p:clrMapOvr>
  <p:transition spd="slow">
    <p:wipe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755576" y="1196752"/>
            <a:ext cx="7560840" cy="936104"/>
          </a:xfrm>
        </p:spPr>
        <p:txBody>
          <a:bodyPr>
            <a:noAutofit/>
          </a:bodyPr>
          <a:lstStyle/>
          <a:p>
            <a:pPr marL="114300">
              <a:buClr>
                <a:schemeClr val="accent1">
                  <a:lumMod val="60000"/>
                  <a:lumOff val="40000"/>
                </a:schemeClr>
              </a:buClr>
              <a:buSzPct val="110000"/>
            </a:pPr>
            <a:r>
              <a:rPr lang="tr-TR" sz="4000" dirty="0">
                <a:solidFill>
                  <a:schemeClr val="accent1"/>
                </a:solidFill>
                <a:latin typeface="Arial"/>
                <a:cs typeface="Arial"/>
                <a:hlinkClick r:id="rId2"/>
              </a:rPr>
              <a:t>Marmara Üniversitesi </a:t>
            </a:r>
            <a:br>
              <a:rPr lang="tr-TR" sz="4000" dirty="0">
                <a:solidFill>
                  <a:schemeClr val="accent1"/>
                </a:solidFill>
                <a:latin typeface="Arial"/>
                <a:cs typeface="Arial"/>
                <a:hlinkClick r:id="rId2"/>
              </a:rPr>
            </a:br>
            <a:r>
              <a:rPr lang="tr-TR" sz="4000" dirty="0">
                <a:solidFill>
                  <a:schemeClr val="accent1"/>
                </a:solidFill>
                <a:latin typeface="Arial"/>
                <a:cs typeface="Arial"/>
                <a:hlinkClick r:id="rId2"/>
              </a:rPr>
              <a:t>İdari Kadrosu</a:t>
            </a:r>
            <a:endParaRPr lang="tr-TR" sz="4000" dirty="0">
              <a:solidFill>
                <a:schemeClr val="accent1"/>
              </a:solidFill>
              <a:latin typeface="Arial"/>
              <a:cs typeface="Arial"/>
            </a:endParaRPr>
          </a:p>
        </p:txBody>
      </p:sp>
      <p:sp>
        <p:nvSpPr>
          <p:cNvPr id="3" name="İçerik Yer Tutucusu 2"/>
          <p:cNvSpPr>
            <a:spLocks noGrp="1"/>
          </p:cNvSpPr>
          <p:nvPr>
            <p:ph idx="1"/>
          </p:nvPr>
        </p:nvSpPr>
        <p:spPr>
          <a:xfrm>
            <a:off x="467544" y="2060848"/>
            <a:ext cx="8568952" cy="3816424"/>
          </a:xfrm>
          <a:noFill/>
          <a:ln>
            <a:noFill/>
          </a:ln>
        </p:spPr>
        <p:style>
          <a:lnRef idx="3">
            <a:schemeClr val="lt1"/>
          </a:lnRef>
          <a:fillRef idx="1">
            <a:schemeClr val="accent5"/>
          </a:fillRef>
          <a:effectRef idx="1">
            <a:schemeClr val="accent5"/>
          </a:effectRef>
          <a:fontRef idx="minor">
            <a:schemeClr val="lt1"/>
          </a:fontRef>
        </p:style>
        <p:txBody>
          <a:bodyPr vert="horz" tIns="108000" anchor="ctr">
            <a:noAutofit/>
          </a:bodyPr>
          <a:lstStyle/>
          <a:p>
            <a:pPr marL="457200" indent="-342900" algn="just"/>
            <a:r>
              <a:rPr lang="tr-TR" b="1" dirty="0">
                <a:solidFill>
                  <a:schemeClr val="tx1"/>
                </a:solidFill>
              </a:rPr>
              <a:t>Prof. Dr. Mustafa KURT (Rektör</a:t>
            </a:r>
            <a:r>
              <a:rPr lang="tr-TR" sz="2400" b="1" dirty="0">
                <a:solidFill>
                  <a:schemeClr val="tx1"/>
                </a:solidFill>
              </a:rPr>
              <a:t>)</a:t>
            </a:r>
          </a:p>
          <a:p>
            <a:pPr marL="457200" indent="-342900" algn="just"/>
            <a:r>
              <a:rPr lang="tr-TR" b="1" dirty="0">
                <a:solidFill>
                  <a:schemeClr val="tx1"/>
                </a:solidFill>
              </a:rPr>
              <a:t>Prof. Dr. Mustafa ÇELEN (Rektör </a:t>
            </a:r>
            <a:r>
              <a:rPr lang="tr-TR" sz="2400" b="1" dirty="0">
                <a:solidFill>
                  <a:schemeClr val="tx1"/>
                </a:solidFill>
              </a:rPr>
              <a:t>Yardımcısı)</a:t>
            </a:r>
          </a:p>
          <a:p>
            <a:pPr marL="457200" indent="-342900" algn="just"/>
            <a:r>
              <a:rPr lang="tr-TR" b="1" dirty="0">
                <a:solidFill>
                  <a:schemeClr val="tx1"/>
                </a:solidFill>
              </a:rPr>
              <a:t>Prof. Dr. Ömer AKGİRAY (Rektör </a:t>
            </a:r>
            <a:r>
              <a:rPr lang="tr-TR" sz="2400" b="1" dirty="0">
                <a:solidFill>
                  <a:schemeClr val="tx1"/>
                </a:solidFill>
              </a:rPr>
              <a:t>Yardımcısı)</a:t>
            </a:r>
          </a:p>
          <a:p>
            <a:pPr marL="457200" indent="-342900" algn="just"/>
            <a:r>
              <a:rPr lang="tr-TR" b="1" dirty="0">
                <a:solidFill>
                  <a:schemeClr val="tx1"/>
                </a:solidFill>
              </a:rPr>
              <a:t>Prof. Dr. Hasan KORKUT (Rektör </a:t>
            </a:r>
            <a:r>
              <a:rPr lang="tr-TR" sz="2400" b="1" dirty="0">
                <a:solidFill>
                  <a:schemeClr val="tx1"/>
                </a:solidFill>
              </a:rPr>
              <a:t>Yardımcısı)</a:t>
            </a:r>
          </a:p>
        </p:txBody>
      </p:sp>
    </p:spTree>
    <p:extLst>
      <p:ext uri="{BB962C8B-B14F-4D97-AF65-F5344CB8AC3E}">
        <p14:creationId xmlns:p14="http://schemas.microsoft.com/office/powerpoint/2010/main" val="62884834"/>
      </p:ext>
    </p:extLst>
  </p:cSld>
  <p:clrMapOvr>
    <a:masterClrMapping/>
  </p:clrMapOvr>
  <p:transition spd="slow">
    <p:wipe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23528" y="1196752"/>
            <a:ext cx="8496944" cy="4293096"/>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lgn="just"/>
            <a:endParaRPr lang="tr-TR" b="1" dirty="0">
              <a:solidFill>
                <a:srgbClr val="000000"/>
              </a:solidFill>
            </a:endParaRPr>
          </a:p>
          <a:p>
            <a:pPr marL="457200" indent="-342900" algn="just"/>
            <a:r>
              <a:rPr lang="tr-TR" b="1" dirty="0">
                <a:solidFill>
                  <a:srgbClr val="FF0000"/>
                </a:solidFill>
              </a:rPr>
              <a:t>Rektör,</a:t>
            </a:r>
          </a:p>
          <a:p>
            <a:pPr marL="114300" indent="0" algn="just">
              <a:buNone/>
            </a:pPr>
            <a:r>
              <a:rPr lang="tr-TR" sz="2200" dirty="0">
                <a:solidFill>
                  <a:schemeClr val="tx1"/>
                </a:solidFill>
              </a:rPr>
              <a:t>Üniversiteyi akademik ve idari olarak yöneten en yetkili kişidir.</a:t>
            </a:r>
          </a:p>
          <a:p>
            <a:pPr marL="457200" indent="-342900" algn="just"/>
            <a:r>
              <a:rPr lang="tr-TR" b="1" dirty="0">
                <a:solidFill>
                  <a:srgbClr val="FF0000"/>
                </a:solidFill>
              </a:rPr>
              <a:t>Dekan/Müdür,</a:t>
            </a:r>
          </a:p>
          <a:p>
            <a:pPr marL="114300" indent="0" algn="just">
              <a:buNone/>
            </a:pPr>
            <a:r>
              <a:rPr lang="tr-TR" sz="2200" dirty="0">
                <a:solidFill>
                  <a:schemeClr val="tx1"/>
                </a:solidFill>
              </a:rPr>
              <a:t>Fakülteyi/Yüksekokulu akademik ve idari olarak yöneten en yetkili kişidir.</a:t>
            </a:r>
          </a:p>
          <a:p>
            <a:pPr marL="457200" indent="-342900" algn="just"/>
            <a:r>
              <a:rPr lang="tr-TR" b="1" dirty="0">
                <a:solidFill>
                  <a:srgbClr val="FF0000"/>
                </a:solidFill>
              </a:rPr>
              <a:t>Bölüm Başkanı,</a:t>
            </a:r>
          </a:p>
          <a:p>
            <a:pPr marL="114300" indent="0" algn="just">
              <a:buNone/>
            </a:pPr>
            <a:r>
              <a:rPr lang="tr-TR" sz="2200" dirty="0">
                <a:solidFill>
                  <a:schemeClr val="tx1"/>
                </a:solidFill>
              </a:rPr>
              <a:t>Bölümü akademik ve idari olarak yöneten en yetkili kişidir.</a:t>
            </a:r>
          </a:p>
          <a:p>
            <a:pPr marL="457200" indent="-342900" algn="just"/>
            <a:endParaRPr lang="tr-TR" b="1" dirty="0">
              <a:solidFill>
                <a:srgbClr val="000000"/>
              </a:solidFill>
            </a:endParaRPr>
          </a:p>
          <a:p>
            <a:pPr marL="457200" indent="-342900" algn="just"/>
            <a:endParaRPr lang="tr-TR" b="1" dirty="0">
              <a:solidFill>
                <a:srgbClr val="000000"/>
              </a:solidFill>
            </a:endParaRPr>
          </a:p>
        </p:txBody>
      </p:sp>
    </p:spTree>
    <p:extLst>
      <p:ext uri="{BB962C8B-B14F-4D97-AF65-F5344CB8AC3E}">
        <p14:creationId xmlns:p14="http://schemas.microsoft.com/office/powerpoint/2010/main" val="1145134648"/>
      </p:ext>
    </p:extLst>
  </p:cSld>
  <p:clrMapOvr>
    <a:masterClrMapping/>
  </p:clrMapOvr>
  <p:transition spd="slow">
    <p:wipe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2626" y="404664"/>
            <a:ext cx="9144000" cy="1008112"/>
          </a:xfrm>
        </p:spPr>
        <p:txBody>
          <a:bodyPr>
            <a:noAutofit/>
          </a:bodyPr>
          <a:lstStyle/>
          <a:p>
            <a:r>
              <a:rPr lang="tr-TR" sz="3200" b="1" dirty="0">
                <a:latin typeface="Arial"/>
                <a:cs typeface="Arial"/>
                <a:hlinkClick r:id="rId2"/>
              </a:rPr>
              <a:t>Teknik Bilimler Meslek Yüksekokulu</a:t>
            </a:r>
            <a:endParaRPr lang="tr-TR" sz="3200" b="1" dirty="0">
              <a:latin typeface="Arial"/>
              <a:cs typeface="Arial"/>
            </a:endParaRPr>
          </a:p>
        </p:txBody>
      </p:sp>
      <p:sp>
        <p:nvSpPr>
          <p:cNvPr id="3" name="İçerik Yer Tutucusu 2"/>
          <p:cNvSpPr>
            <a:spLocks noGrp="1"/>
          </p:cNvSpPr>
          <p:nvPr>
            <p:ph idx="1"/>
          </p:nvPr>
        </p:nvSpPr>
        <p:spPr>
          <a:xfrm>
            <a:off x="251520" y="1556792"/>
            <a:ext cx="8712968" cy="4608512"/>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r>
              <a:rPr lang="tr-TR" b="1" dirty="0">
                <a:solidFill>
                  <a:schemeClr val="tx1"/>
                </a:solidFill>
              </a:rPr>
              <a:t>M.Ü. Teknik Bilimler Meslek Yüksekokulu, ülke sanayisinin ihtiyaç duyduğu nitelikli ara eleman ihtiyacının karşılanabilmesi amacıyla, 1991-1992 yılında eğitim öğretime başlamıştır. </a:t>
            </a:r>
          </a:p>
          <a:p>
            <a:pPr marL="457200" indent="-342900"/>
            <a:r>
              <a:rPr lang="tr-TR" b="1" dirty="0">
                <a:solidFill>
                  <a:schemeClr val="tx1"/>
                </a:solidFill>
              </a:rPr>
              <a:t>Öğrenim süresi 2 yıl olup, TEKNİKER ünvanıyla mezun vermektedir</a:t>
            </a:r>
            <a:r>
              <a:rPr lang="tr-TR" dirty="0">
                <a:solidFill>
                  <a:srgbClr val="000000"/>
                </a:solidFill>
              </a:rPr>
              <a:t>.</a:t>
            </a:r>
          </a:p>
        </p:txBody>
      </p:sp>
    </p:spTree>
    <p:extLst>
      <p:ext uri="{BB962C8B-B14F-4D97-AF65-F5344CB8AC3E}">
        <p14:creationId xmlns:p14="http://schemas.microsoft.com/office/powerpoint/2010/main" val="3028268584"/>
      </p:ext>
    </p:extLst>
  </p:cSld>
  <p:clrMapOvr>
    <a:masterClrMapping/>
  </p:clrMapOvr>
  <p:transition spd="slow">
    <p:wipe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908720"/>
            <a:ext cx="9144000" cy="1080120"/>
          </a:xfrm>
        </p:spPr>
        <p:txBody>
          <a:bodyPr>
            <a:noAutofit/>
          </a:bodyPr>
          <a:lstStyle/>
          <a:p>
            <a:pPr algn="ctr"/>
            <a:r>
              <a:rPr lang="tr-TR" sz="3200" b="1" dirty="0">
                <a:effectLst/>
                <a:hlinkClick r:id="rId2"/>
              </a:rPr>
              <a:t>Teknik Bilimler Meslek Yüksekokulu </a:t>
            </a:r>
            <a:br>
              <a:rPr lang="tr-TR" sz="3200" b="1" dirty="0">
                <a:effectLst/>
                <a:hlinkClick r:id="rId2"/>
              </a:rPr>
            </a:br>
            <a:r>
              <a:rPr lang="tr-TR" sz="4000" b="1" dirty="0">
                <a:effectLst/>
                <a:hlinkClick r:id="rId2"/>
              </a:rPr>
              <a:t>İdari </a:t>
            </a:r>
            <a:r>
              <a:rPr lang="tr-TR" sz="3600" b="1" dirty="0">
                <a:effectLst/>
                <a:hlinkClick r:id="rId2"/>
              </a:rPr>
              <a:t>Kadrosu</a:t>
            </a:r>
            <a:endParaRPr lang="tr-TR" sz="3600" b="1" dirty="0">
              <a:effectLst/>
            </a:endParaRPr>
          </a:p>
        </p:txBody>
      </p:sp>
      <p:sp>
        <p:nvSpPr>
          <p:cNvPr id="3" name="İçerik Yer Tutucusu 2"/>
          <p:cNvSpPr>
            <a:spLocks noGrp="1"/>
          </p:cNvSpPr>
          <p:nvPr>
            <p:ph idx="1"/>
          </p:nvPr>
        </p:nvSpPr>
        <p:spPr>
          <a:xfrm>
            <a:off x="539552" y="1772816"/>
            <a:ext cx="8280920" cy="3960440"/>
          </a:xfrm>
          <a:noFill/>
          <a:ln>
            <a:noFill/>
          </a:ln>
        </p:spPr>
        <p:style>
          <a:lnRef idx="3">
            <a:schemeClr val="lt1"/>
          </a:lnRef>
          <a:fillRef idx="1">
            <a:schemeClr val="accent5"/>
          </a:fillRef>
          <a:effectRef idx="1">
            <a:schemeClr val="accent5"/>
          </a:effectRef>
          <a:fontRef idx="minor">
            <a:schemeClr val="lt1"/>
          </a:fontRef>
        </p:style>
        <p:txBody>
          <a:bodyPr vert="horz" lIns="91440" tIns="108000" rIns="91440" bIns="45720" rtlCol="0" anchor="ctr">
            <a:noAutofit/>
          </a:bodyPr>
          <a:lstStyle/>
          <a:p>
            <a:pPr marL="457200" indent="-342900"/>
            <a:r>
              <a:rPr lang="tr-TR" dirty="0">
                <a:solidFill>
                  <a:schemeClr val="tx1"/>
                </a:solidFill>
              </a:rPr>
              <a:t>Prof. Dr. Mustafa AY (Müdür)</a:t>
            </a:r>
          </a:p>
          <a:p>
            <a:pPr marL="457200" indent="-342900"/>
            <a:r>
              <a:rPr lang="tr-TR" dirty="0">
                <a:solidFill>
                  <a:schemeClr val="tx1"/>
                </a:solidFill>
              </a:rPr>
              <a:t>Dr. Öğr. Üyesi Demet ÖZNAZ (Müdür Yardımcısı)</a:t>
            </a:r>
          </a:p>
          <a:p>
            <a:pPr marL="457200" indent="-342900"/>
            <a:r>
              <a:rPr lang="tr-TR" dirty="0" err="1">
                <a:solidFill>
                  <a:schemeClr val="tx1"/>
                </a:solidFill>
              </a:rPr>
              <a:t>Öğr.Gör</a:t>
            </a:r>
            <a:r>
              <a:rPr lang="tr-TR" dirty="0">
                <a:solidFill>
                  <a:schemeClr val="tx1"/>
                </a:solidFill>
              </a:rPr>
              <a:t>. Bekir ORAL (Müdür Yardımcısı)</a:t>
            </a:r>
          </a:p>
          <a:p>
            <a:pPr marL="457200" indent="-342900"/>
            <a:endParaRPr lang="tr-TR" dirty="0">
              <a:solidFill>
                <a:schemeClr val="tx1"/>
              </a:solidFill>
            </a:endParaRPr>
          </a:p>
          <a:p>
            <a:pPr marL="457200" indent="-342900"/>
            <a:r>
              <a:rPr lang="tr-TR" dirty="0">
                <a:solidFill>
                  <a:schemeClr val="tx1"/>
                </a:solidFill>
              </a:rPr>
              <a:t>Hüseyin DURAN (Yüksekokul Sekreteri)</a:t>
            </a:r>
          </a:p>
        </p:txBody>
      </p:sp>
    </p:spTree>
    <p:extLst>
      <p:ext uri="{BB962C8B-B14F-4D97-AF65-F5344CB8AC3E}">
        <p14:creationId xmlns:p14="http://schemas.microsoft.com/office/powerpoint/2010/main" val="3919217422"/>
      </p:ext>
    </p:extLst>
  </p:cSld>
  <p:clrMapOvr>
    <a:masterClrMapping/>
  </p:clrMapOvr>
  <p:transition spd="slow">
    <p:wipe dir="u"/>
  </p:transition>
</p:sld>
</file>

<file path=ppt/theme/theme1.xml><?xml version="1.0" encoding="utf-8"?>
<a:theme xmlns:a="http://schemas.openxmlformats.org/drawingml/2006/main" name="Duman">
  <a:themeElements>
    <a:clrScheme name="Duman">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4467</TotalTime>
  <Words>2438</Words>
  <Application>Microsoft Office PowerPoint</Application>
  <PresentationFormat>Ekran Gösterisi (4:3)</PresentationFormat>
  <Paragraphs>321</Paragraphs>
  <Slides>57</Slides>
  <Notes>4</Notes>
  <HiddenSlides>0</HiddenSlides>
  <MMClips>0</MMClips>
  <ScaleCrop>false</ScaleCrop>
  <HeadingPairs>
    <vt:vector size="8" baseType="variant">
      <vt:variant>
        <vt:lpstr>Kullanılan Yazı Tipleri</vt:lpstr>
      </vt:variant>
      <vt:variant>
        <vt:i4>7</vt:i4>
      </vt:variant>
      <vt:variant>
        <vt:lpstr>Tema</vt:lpstr>
      </vt:variant>
      <vt:variant>
        <vt:i4>1</vt:i4>
      </vt:variant>
      <vt:variant>
        <vt:lpstr>Eklenmiş OLE Hizmet Programları</vt:lpstr>
      </vt:variant>
      <vt:variant>
        <vt:i4>1</vt:i4>
      </vt:variant>
      <vt:variant>
        <vt:lpstr>Slayt Başlıkları</vt:lpstr>
      </vt:variant>
      <vt:variant>
        <vt:i4>57</vt:i4>
      </vt:variant>
    </vt:vector>
  </HeadingPairs>
  <TitlesOfParts>
    <vt:vector size="66" baseType="lpstr">
      <vt:lpstr>Aharoni</vt:lpstr>
      <vt:lpstr>Arial</vt:lpstr>
      <vt:lpstr>Calibri</vt:lpstr>
      <vt:lpstr>Century Gothic</vt:lpstr>
      <vt:lpstr>Wingdings</vt:lpstr>
      <vt:lpstr>Wingdings 2</vt:lpstr>
      <vt:lpstr>Wingdings 3</vt:lpstr>
      <vt:lpstr>Duman</vt:lpstr>
      <vt:lpstr>Acrobat Document</vt:lpstr>
      <vt:lpstr>Davetiye  Oryantasyon Toplantısı </vt:lpstr>
      <vt:lpstr>PowerPoint Sunusu</vt:lpstr>
      <vt:lpstr>Oryantasyon Programının İçeriği; </vt:lpstr>
      <vt:lpstr>Üniversitemiz</vt:lpstr>
      <vt:lpstr>PowerPoint Sunusu</vt:lpstr>
      <vt:lpstr>Marmara Üniversitesi  İdari Kadrosu</vt:lpstr>
      <vt:lpstr>PowerPoint Sunusu</vt:lpstr>
      <vt:lpstr>Teknik Bilimler Meslek Yüksekokulu</vt:lpstr>
      <vt:lpstr>Teknik Bilimler Meslek Yüksekokulu  İdari Kadrosu</vt:lpstr>
      <vt:lpstr>Teknik Bilimler Meslek Yüksekokulu  İdari Organizasyon Şeması</vt:lpstr>
      <vt:lpstr>Bilgisayar Teknolojileri Bölümü</vt:lpstr>
      <vt:lpstr>Bilgisayar Teknolojileri Bölümü  Öğretim Elemanları</vt:lpstr>
      <vt:lpstr>Bilgisayar Teknolojileri Bölümü  Öğretim Elemanları</vt:lpstr>
      <vt:lpstr>Bina, Derslik ve Laboratuvarlarımız </vt:lpstr>
      <vt:lpstr>PowerPoint Sunusu</vt:lpstr>
      <vt:lpstr>Eğitim Programımız</vt:lpstr>
      <vt:lpstr>Eğitim Programımız</vt:lpstr>
      <vt:lpstr>Eğitim Programımız</vt:lpstr>
      <vt:lpstr>İletişim Bilgileri</vt:lpstr>
      <vt:lpstr>AKADEMİK TAKVİM</vt:lpstr>
      <vt:lpstr>BİLGİ YÖNETİM SİSTEMİ (BYS)</vt:lpstr>
      <vt:lpstr>BİLGİ YÖNETİM SİSTEMİ (BYS)</vt:lpstr>
      <vt:lpstr>İLK KAYIT VE KAYIT YENİLEME</vt:lpstr>
      <vt:lpstr>DERSLER, SINAVLAR VE NOT SİSTEMİ (Öğrenci İşleri Daire Başkanlığı)</vt:lpstr>
      <vt:lpstr> DERSLER, SINAVLAR VE NOT SİSTEMİ</vt:lpstr>
      <vt:lpstr> DERSLER, SINAVLAR VE NOT SİSTEMİ</vt:lpstr>
      <vt:lpstr> DERSLER, SINAVLARVE NOT SİSTEMİ</vt:lpstr>
      <vt:lpstr> DERSLER, SINAVLAR VE NOT SİSTEMİ</vt:lpstr>
      <vt:lpstr>Ders Alma Esasları</vt:lpstr>
      <vt:lpstr>Başarı Notu</vt:lpstr>
      <vt:lpstr> DERSLER, SINAVLAR VE NOT SİSTEMİ</vt:lpstr>
      <vt:lpstr> DERSLER, SINAVLAR VE NOT SİSTEMİ</vt:lpstr>
      <vt:lpstr> DERSLER, SINAVLAR VE NOT SİSTEMİ</vt:lpstr>
      <vt:lpstr> DERSLER, SINAVLAR VE NOT SİSTEMİ</vt:lpstr>
      <vt:lpstr> DERSLER, SINAVLAR VE NOT SİSTEMİ</vt:lpstr>
      <vt:lpstr> DERSLER, SINAVLAR VE NOT SİSTEMİ</vt:lpstr>
      <vt:lpstr>DERSLER, SINAVLAR VE NOT SİSTEMİ</vt:lpstr>
      <vt:lpstr>Öğrenci İşleri İşlemleri</vt:lpstr>
      <vt:lpstr>Yönetmelikler</vt:lpstr>
      <vt:lpstr>Burs Olanakları</vt:lpstr>
      <vt:lpstr>Duyuru Sistemi</vt:lpstr>
      <vt:lpstr>Duyuru Sistemi</vt:lpstr>
      <vt:lpstr>Duyuru Sistemi</vt:lpstr>
      <vt:lpstr>Duyuru Sistemi</vt:lpstr>
      <vt:lpstr>Duyuru Sistemi</vt:lpstr>
      <vt:lpstr>SOSYAL OLANAKLAR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2012-2013 MARMARA ÜNİVERSİTESİ TEKNİK BİLİMLER MESLEK YÜKSEKOKULU ELEKTRİK VE ENERJİ BÖLÜMÜ UYUM PROGRAMI</dc:title>
  <dc:creator>Zuhal</dc:creator>
  <cp:lastModifiedBy>FATIHKAZDAL</cp:lastModifiedBy>
  <cp:revision>527</cp:revision>
  <cp:lastPrinted>2015-09-07T17:29:34Z</cp:lastPrinted>
  <dcterms:created xsi:type="dcterms:W3CDTF">2012-09-13T13:08:01Z</dcterms:created>
  <dcterms:modified xsi:type="dcterms:W3CDTF">2024-09-25T10:36:17Z</dcterms:modified>
</cp:coreProperties>
</file>